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3.xml" ContentType="application/vnd.openxmlformats-officedocument.drawingml.chartshap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1"/>
  </p:notesMasterIdLst>
  <p:handoutMasterIdLst>
    <p:handoutMasterId r:id="rId22"/>
  </p:handoutMasterIdLst>
  <p:sldIdLst>
    <p:sldId id="282" r:id="rId2"/>
    <p:sldId id="269" r:id="rId3"/>
    <p:sldId id="283" r:id="rId4"/>
    <p:sldId id="278" r:id="rId5"/>
    <p:sldId id="270" r:id="rId6"/>
    <p:sldId id="280" r:id="rId7"/>
    <p:sldId id="276" r:id="rId8"/>
    <p:sldId id="279" r:id="rId9"/>
    <p:sldId id="289" r:id="rId10"/>
    <p:sldId id="286" r:id="rId11"/>
    <p:sldId id="291" r:id="rId12"/>
    <p:sldId id="290" r:id="rId13"/>
    <p:sldId id="292" r:id="rId14"/>
    <p:sldId id="293" r:id="rId15"/>
    <p:sldId id="287" r:id="rId16"/>
    <p:sldId id="284" r:id="rId17"/>
    <p:sldId id="285" r:id="rId18"/>
    <p:sldId id="281" r:id="rId19"/>
    <p:sldId id="288"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8E9A"/>
    <a:srgbClr val="63E7F5"/>
    <a:srgbClr val="978663"/>
    <a:srgbClr val="537573"/>
    <a:srgbClr val="D35C2D"/>
    <a:srgbClr val="CFD947"/>
    <a:srgbClr val="B0B769"/>
    <a:srgbClr val="5048B8"/>
    <a:srgbClr val="B9679E"/>
    <a:srgbClr val="B54B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52" autoAdjust="0"/>
    <p:restoredTop sz="45576" autoAdjust="0"/>
  </p:normalViewPr>
  <p:slideViewPr>
    <p:cSldViewPr>
      <p:cViewPr varScale="1">
        <p:scale>
          <a:sx n="54" d="100"/>
          <a:sy n="54" d="100"/>
        </p:scale>
        <p:origin x="-1205"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84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9979317476732158E-2"/>
          <c:y val="0.15254237288135614"/>
          <c:w val="0.92967942088934863"/>
          <c:h val="0.72372881355932317"/>
        </c:manualLayout>
      </c:layout>
      <c:barChart>
        <c:barDir val="col"/>
        <c:grouping val="clustered"/>
        <c:varyColors val="0"/>
        <c:ser>
          <c:idx val="0"/>
          <c:order val="0"/>
          <c:tx>
            <c:strRef>
              <c:f>'Data 16'!$A$6</c:f>
              <c:strCache>
                <c:ptCount val="1"/>
                <c:pt idx="0">
                  <c:v>Deferred</c:v>
                </c:pt>
              </c:strCache>
            </c:strRef>
          </c:tx>
          <c:spPr>
            <a:solidFill>
              <a:srgbClr val="8080FF"/>
            </a:solidFill>
            <a:ln w="12700">
              <a:solidFill>
                <a:srgbClr val="000000"/>
              </a:solidFill>
              <a:prstDash val="solid"/>
            </a:ln>
          </c:spPr>
          <c:invertIfNegative val="0"/>
          <c:cat>
            <c:strRef>
              <c:f>'Data 16'!$B$5:$K$5</c:f>
              <c:strCache>
                <c:ptCount val="10"/>
                <c:pt idx="0">
                  <c:v>31.03.07</c:v>
                </c:pt>
                <c:pt idx="1">
                  <c:v>31.03.08</c:v>
                </c:pt>
                <c:pt idx="2">
                  <c:v>31.03.09</c:v>
                </c:pt>
                <c:pt idx="3">
                  <c:v>31.03.10</c:v>
                </c:pt>
                <c:pt idx="4">
                  <c:v>31.03.11</c:v>
                </c:pt>
                <c:pt idx="5">
                  <c:v>31.03.12</c:v>
                </c:pt>
                <c:pt idx="6">
                  <c:v>31.03.13</c:v>
                </c:pt>
                <c:pt idx="7">
                  <c:v>31.03.14</c:v>
                </c:pt>
                <c:pt idx="8">
                  <c:v>31.03.15</c:v>
                </c:pt>
                <c:pt idx="9">
                  <c:v>31.03.16</c:v>
                </c:pt>
              </c:strCache>
            </c:strRef>
          </c:cat>
          <c:val>
            <c:numRef>
              <c:f>'Data 16'!$B$6:$K$6</c:f>
              <c:numCache>
                <c:formatCode>General</c:formatCode>
                <c:ptCount val="10"/>
                <c:pt idx="0">
                  <c:v>9103</c:v>
                </c:pt>
                <c:pt idx="1">
                  <c:v>10428</c:v>
                </c:pt>
                <c:pt idx="2">
                  <c:v>11100</c:v>
                </c:pt>
                <c:pt idx="3">
                  <c:v>11498</c:v>
                </c:pt>
                <c:pt idx="4">
                  <c:v>12934</c:v>
                </c:pt>
                <c:pt idx="5">
                  <c:v>14221</c:v>
                </c:pt>
                <c:pt idx="6">
                  <c:v>15411</c:v>
                </c:pt>
                <c:pt idx="7">
                  <c:v>16829</c:v>
                </c:pt>
                <c:pt idx="8">
                  <c:v>17938</c:v>
                </c:pt>
                <c:pt idx="9">
                  <c:v>18771</c:v>
                </c:pt>
              </c:numCache>
            </c:numRef>
          </c:val>
        </c:ser>
        <c:ser>
          <c:idx val="1"/>
          <c:order val="1"/>
          <c:tx>
            <c:strRef>
              <c:f>'Data 16'!$A$7</c:f>
              <c:strCache>
                <c:ptCount val="1"/>
                <c:pt idx="0">
                  <c:v>Pensioners</c:v>
                </c:pt>
              </c:strCache>
            </c:strRef>
          </c:tx>
          <c:spPr>
            <a:solidFill>
              <a:srgbClr val="802060"/>
            </a:solidFill>
            <a:ln w="12700">
              <a:solidFill>
                <a:srgbClr val="000000"/>
              </a:solidFill>
              <a:prstDash val="solid"/>
            </a:ln>
          </c:spPr>
          <c:invertIfNegative val="0"/>
          <c:cat>
            <c:strRef>
              <c:f>'Data 16'!$B$5:$K$5</c:f>
              <c:strCache>
                <c:ptCount val="10"/>
                <c:pt idx="0">
                  <c:v>31.03.07</c:v>
                </c:pt>
                <c:pt idx="1">
                  <c:v>31.03.08</c:v>
                </c:pt>
                <c:pt idx="2">
                  <c:v>31.03.09</c:v>
                </c:pt>
                <c:pt idx="3">
                  <c:v>31.03.10</c:v>
                </c:pt>
                <c:pt idx="4">
                  <c:v>31.03.11</c:v>
                </c:pt>
                <c:pt idx="5">
                  <c:v>31.03.12</c:v>
                </c:pt>
                <c:pt idx="6">
                  <c:v>31.03.13</c:v>
                </c:pt>
                <c:pt idx="7">
                  <c:v>31.03.14</c:v>
                </c:pt>
                <c:pt idx="8">
                  <c:v>31.03.15</c:v>
                </c:pt>
                <c:pt idx="9">
                  <c:v>31.03.16</c:v>
                </c:pt>
              </c:strCache>
            </c:strRef>
          </c:cat>
          <c:val>
            <c:numRef>
              <c:f>'Data 16'!$B$7:$K$7</c:f>
              <c:numCache>
                <c:formatCode>General</c:formatCode>
                <c:ptCount val="10"/>
                <c:pt idx="0">
                  <c:v>11091</c:v>
                </c:pt>
                <c:pt idx="1">
                  <c:v>11603</c:v>
                </c:pt>
                <c:pt idx="2">
                  <c:v>12169</c:v>
                </c:pt>
                <c:pt idx="3">
                  <c:v>12765</c:v>
                </c:pt>
                <c:pt idx="4">
                  <c:v>13361</c:v>
                </c:pt>
                <c:pt idx="5">
                  <c:v>14126</c:v>
                </c:pt>
                <c:pt idx="6">
                  <c:v>14730</c:v>
                </c:pt>
                <c:pt idx="7">
                  <c:v>15308</c:v>
                </c:pt>
                <c:pt idx="8">
                  <c:v>15768</c:v>
                </c:pt>
                <c:pt idx="9">
                  <c:v>16353</c:v>
                </c:pt>
              </c:numCache>
            </c:numRef>
          </c:val>
        </c:ser>
        <c:ser>
          <c:idx val="2"/>
          <c:order val="2"/>
          <c:tx>
            <c:strRef>
              <c:f>'Data 16'!$A$8</c:f>
              <c:strCache>
                <c:ptCount val="1"/>
                <c:pt idx="0">
                  <c:v>Contributors</c:v>
                </c:pt>
              </c:strCache>
            </c:strRef>
          </c:tx>
          <c:spPr>
            <a:solidFill>
              <a:srgbClr val="FFFFC0"/>
            </a:solidFill>
            <a:ln w="12700">
              <a:solidFill>
                <a:srgbClr val="000000"/>
              </a:solidFill>
              <a:prstDash val="solid"/>
            </a:ln>
          </c:spPr>
          <c:invertIfNegative val="0"/>
          <c:cat>
            <c:strRef>
              <c:f>'Data 16'!$B$5:$K$5</c:f>
              <c:strCache>
                <c:ptCount val="10"/>
                <c:pt idx="0">
                  <c:v>31.03.07</c:v>
                </c:pt>
                <c:pt idx="1">
                  <c:v>31.03.08</c:v>
                </c:pt>
                <c:pt idx="2">
                  <c:v>31.03.09</c:v>
                </c:pt>
                <c:pt idx="3">
                  <c:v>31.03.10</c:v>
                </c:pt>
                <c:pt idx="4">
                  <c:v>31.03.11</c:v>
                </c:pt>
                <c:pt idx="5">
                  <c:v>31.03.12</c:v>
                </c:pt>
                <c:pt idx="6">
                  <c:v>31.03.13</c:v>
                </c:pt>
                <c:pt idx="7">
                  <c:v>31.03.14</c:v>
                </c:pt>
                <c:pt idx="8">
                  <c:v>31.03.15</c:v>
                </c:pt>
                <c:pt idx="9">
                  <c:v>31.03.16</c:v>
                </c:pt>
              </c:strCache>
            </c:strRef>
          </c:cat>
          <c:val>
            <c:numRef>
              <c:f>'Data 16'!$B$8:$K$8</c:f>
              <c:numCache>
                <c:formatCode>General</c:formatCode>
                <c:ptCount val="10"/>
                <c:pt idx="0">
                  <c:v>19496</c:v>
                </c:pt>
                <c:pt idx="1">
                  <c:v>20269</c:v>
                </c:pt>
                <c:pt idx="2">
                  <c:v>20282</c:v>
                </c:pt>
                <c:pt idx="3">
                  <c:v>21725</c:v>
                </c:pt>
                <c:pt idx="4">
                  <c:v>20984</c:v>
                </c:pt>
                <c:pt idx="5">
                  <c:v>20047</c:v>
                </c:pt>
                <c:pt idx="6">
                  <c:v>19763</c:v>
                </c:pt>
                <c:pt idx="7">
                  <c:v>20739</c:v>
                </c:pt>
                <c:pt idx="8">
                  <c:v>21569</c:v>
                </c:pt>
                <c:pt idx="9">
                  <c:v>22697</c:v>
                </c:pt>
              </c:numCache>
            </c:numRef>
          </c:val>
        </c:ser>
        <c:dLbls>
          <c:showLegendKey val="0"/>
          <c:showVal val="0"/>
          <c:showCatName val="0"/>
          <c:showSerName val="0"/>
          <c:showPercent val="0"/>
          <c:showBubbleSize val="0"/>
        </c:dLbls>
        <c:gapWidth val="150"/>
        <c:axId val="77312768"/>
        <c:axId val="77314304"/>
      </c:barChart>
      <c:catAx>
        <c:axId val="77312768"/>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sz="900" b="0" i="0" u="none" strike="noStrike" baseline="0">
                <a:solidFill>
                  <a:srgbClr val="000000"/>
                </a:solidFill>
                <a:latin typeface="Arial"/>
                <a:ea typeface="Arial"/>
                <a:cs typeface="Arial"/>
              </a:defRPr>
            </a:pPr>
            <a:endParaRPr lang="en-US"/>
          </a:p>
        </c:txPr>
        <c:crossAx val="77314304"/>
        <c:crosses val="autoZero"/>
        <c:auto val="1"/>
        <c:lblAlgn val="ctr"/>
        <c:lblOffset val="100"/>
        <c:tickLblSkip val="1"/>
        <c:tickMarkSkip val="1"/>
        <c:noMultiLvlLbl val="0"/>
      </c:catAx>
      <c:valAx>
        <c:axId val="77314304"/>
        <c:scaling>
          <c:orientation val="minMax"/>
        </c:scaling>
        <c:delete val="0"/>
        <c:axPos val="l"/>
        <c:majorGridlines>
          <c:spPr>
            <a:ln w="3175">
              <a:solidFill>
                <a:srgbClr val="000000"/>
              </a:solidFill>
              <a:prstDash val="solid"/>
            </a:ln>
          </c:spPr>
        </c:majorGridlines>
        <c:numFmt formatCode="General" sourceLinked="1"/>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77312768"/>
        <c:crosses val="autoZero"/>
        <c:crossBetween val="between"/>
        <c:majorUnit val="2000"/>
      </c:valAx>
      <c:spPr>
        <a:solidFill>
          <a:srgbClr val="C0C0C0"/>
        </a:solidFill>
        <a:ln w="12700">
          <a:solidFill>
            <a:srgbClr val="808080"/>
          </a:solidFill>
          <a:prstDash val="solid"/>
        </a:ln>
      </c:spPr>
    </c:plotArea>
    <c:legend>
      <c:legendPos val="t"/>
      <c:layout>
        <c:manualLayout>
          <c:xMode val="edge"/>
          <c:yMode val="edge"/>
          <c:x val="0.29127885456625613"/>
          <c:y val="5.518225647935019E-2"/>
          <c:w val="0.46501206480523982"/>
          <c:h val="5.8757062146892698E-2"/>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4813474402656195E-2"/>
          <c:y val="0.14237288135593221"/>
          <c:w val="0.86726854795324471"/>
          <c:h val="0.70677966101694911"/>
        </c:manualLayout>
      </c:layout>
      <c:barChart>
        <c:barDir val="col"/>
        <c:grouping val="clustered"/>
        <c:varyColors val="0"/>
        <c:ser>
          <c:idx val="0"/>
          <c:order val="0"/>
          <c:invertIfNegative val="0"/>
          <c:cat>
            <c:numRef>
              <c:f>DATA9!$A$26:$K$26</c:f>
              <c:numCache>
                <c:formatCode>General</c:formatCode>
                <c:ptCount val="11"/>
                <c:pt idx="0">
                  <c:v>2006</c:v>
                </c:pt>
                <c:pt idx="1">
                  <c:v>2007</c:v>
                </c:pt>
                <c:pt idx="2">
                  <c:v>2008</c:v>
                </c:pt>
                <c:pt idx="3">
                  <c:v>2009</c:v>
                </c:pt>
                <c:pt idx="4">
                  <c:v>2010</c:v>
                </c:pt>
                <c:pt idx="5">
                  <c:v>2011</c:v>
                </c:pt>
                <c:pt idx="6">
                  <c:v>2012</c:v>
                </c:pt>
                <c:pt idx="7">
                  <c:v>2013</c:v>
                </c:pt>
                <c:pt idx="8">
                  <c:v>2014</c:v>
                </c:pt>
                <c:pt idx="9">
                  <c:v>2015</c:v>
                </c:pt>
                <c:pt idx="10">
                  <c:v>2016</c:v>
                </c:pt>
              </c:numCache>
            </c:numRef>
          </c:cat>
          <c:val>
            <c:numRef>
              <c:f>DATA9!$A$27:$K$27</c:f>
              <c:numCache>
                <c:formatCode>General</c:formatCode>
                <c:ptCount val="11"/>
                <c:pt idx="0">
                  <c:v>1156.856</c:v>
                </c:pt>
                <c:pt idx="1">
                  <c:v>1246.1890000000001</c:v>
                </c:pt>
                <c:pt idx="2">
                  <c:v>1194.7</c:v>
                </c:pt>
                <c:pt idx="3">
                  <c:v>922.5</c:v>
                </c:pt>
                <c:pt idx="4">
                  <c:v>1367.7</c:v>
                </c:pt>
                <c:pt idx="5">
                  <c:v>1503.9</c:v>
                </c:pt>
                <c:pt idx="6" formatCode="0.0">
                  <c:v>1500</c:v>
                </c:pt>
                <c:pt idx="7">
                  <c:v>1720.8</c:v>
                </c:pt>
                <c:pt idx="8">
                  <c:v>1797.1</c:v>
                </c:pt>
                <c:pt idx="9">
                  <c:v>1987.3</c:v>
                </c:pt>
                <c:pt idx="10">
                  <c:v>1952.3</c:v>
                </c:pt>
              </c:numCache>
            </c:numRef>
          </c:val>
        </c:ser>
        <c:dLbls>
          <c:showLegendKey val="0"/>
          <c:showVal val="0"/>
          <c:showCatName val="0"/>
          <c:showSerName val="0"/>
          <c:showPercent val="0"/>
          <c:showBubbleSize val="0"/>
        </c:dLbls>
        <c:gapWidth val="150"/>
        <c:axId val="77167616"/>
        <c:axId val="77185792"/>
      </c:barChart>
      <c:catAx>
        <c:axId val="77167616"/>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sz="1000" b="0" i="0" u="none" strike="noStrike" baseline="0">
                <a:solidFill>
                  <a:srgbClr val="000000"/>
                </a:solidFill>
                <a:latin typeface="Arial"/>
                <a:ea typeface="Arial"/>
                <a:cs typeface="Arial"/>
              </a:defRPr>
            </a:pPr>
            <a:endParaRPr lang="en-US"/>
          </a:p>
        </c:txPr>
        <c:crossAx val="77185792"/>
        <c:crosses val="autoZero"/>
        <c:auto val="0"/>
        <c:lblAlgn val="ctr"/>
        <c:lblOffset val="100"/>
        <c:tickMarkSkip val="1"/>
        <c:noMultiLvlLbl val="0"/>
      </c:catAx>
      <c:valAx>
        <c:axId val="77185792"/>
        <c:scaling>
          <c:orientation val="minMax"/>
        </c:scaling>
        <c:delete val="0"/>
        <c:axPos val="l"/>
        <c:majorGridlines>
          <c:spPr>
            <a:ln w="3175">
              <a:solidFill>
                <a:srgbClr val="000000"/>
              </a:solidFill>
              <a:prstDash val="solid"/>
            </a:ln>
          </c:spPr>
        </c:majorGridlines>
        <c:title>
          <c:tx>
            <c:rich>
              <a:bodyPr rot="-5400000" vert="horz"/>
              <a:lstStyle/>
              <a:p>
                <a:pPr>
                  <a:defRPr/>
                </a:pPr>
                <a:r>
                  <a:rPr lang="en-GB" sz="1200"/>
                  <a:t>£ Million </a:t>
                </a:r>
              </a:p>
            </c:rich>
          </c:tx>
          <c:layout/>
          <c:overlay val="0"/>
        </c:title>
        <c:numFmt formatCode="0" sourceLinked="0"/>
        <c:majorTickMark val="out"/>
        <c:minorTickMark val="none"/>
        <c:tickLblPos val="nextTo"/>
        <c:spPr>
          <a:ln w="3175">
            <a:solidFill>
              <a:srgbClr val="000000"/>
            </a:solidFill>
            <a:prstDash val="solid"/>
          </a:ln>
        </c:spPr>
        <c:txPr>
          <a:bodyPr rot="0" vert="horz"/>
          <a:lstStyle/>
          <a:p>
            <a:pPr>
              <a:defRPr sz="825" b="0" i="0" u="none" strike="noStrike" baseline="0">
                <a:solidFill>
                  <a:srgbClr val="000000"/>
                </a:solidFill>
                <a:latin typeface="Arial"/>
                <a:ea typeface="Arial"/>
                <a:cs typeface="Arial"/>
              </a:defRPr>
            </a:pPr>
            <a:endParaRPr lang="en-US"/>
          </a:p>
        </c:txPr>
        <c:crossAx val="77167616"/>
        <c:crosses val="autoZero"/>
        <c:crossBetween val="between"/>
      </c:valAx>
      <c:spPr>
        <a:solidFill>
          <a:srgbClr val="FFFFFF"/>
        </a:solidFill>
        <a:ln w="12700">
          <a:solidFill>
            <a:srgbClr val="808080"/>
          </a:solidFill>
          <a:prstDash val="solid"/>
        </a:ln>
      </c:spPr>
    </c:plotArea>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30610134436402"/>
          <c:y val="0.20056497175141244"/>
          <c:w val="0.79420889348500556"/>
          <c:h val="0.65706214689265496"/>
        </c:manualLayout>
      </c:layout>
      <c:lineChart>
        <c:grouping val="standard"/>
        <c:varyColors val="0"/>
        <c:ser>
          <c:idx val="0"/>
          <c:order val="0"/>
          <c:tx>
            <c:strRef>
              <c:f>'Data ongoing '!$A$88</c:f>
              <c:strCache>
                <c:ptCount val="1"/>
                <c:pt idx="0">
                  <c:v>Annual RPI</c:v>
                </c:pt>
              </c:strCache>
            </c:strRef>
          </c:tx>
          <c:marker>
            <c:symbol val="none"/>
          </c:marker>
          <c:cat>
            <c:strRef>
              <c:f>'Data ongoing '!$B$87:$K$87</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'Data ongoing '!$B$88:$K$88</c:f>
              <c:numCache>
                <c:formatCode>0.00_ ;\-0.00\ </c:formatCode>
                <c:ptCount val="10"/>
                <c:pt idx="0">
                  <c:v>100</c:v>
                </c:pt>
                <c:pt idx="1">
                  <c:v>103.8</c:v>
                </c:pt>
                <c:pt idx="2">
                  <c:v>103.3848</c:v>
                </c:pt>
                <c:pt idx="3">
                  <c:v>107.9337312</c:v>
                </c:pt>
                <c:pt idx="4">
                  <c:v>113.65421895359999</c:v>
                </c:pt>
                <c:pt idx="5">
                  <c:v>117.74577083592959</c:v>
                </c:pt>
                <c:pt idx="6">
                  <c:v>121.63138127351526</c:v>
                </c:pt>
                <c:pt idx="7">
                  <c:v>124.67216580535313</c:v>
                </c:pt>
                <c:pt idx="8">
                  <c:v>125.7942152976013</c:v>
                </c:pt>
                <c:pt idx="9">
                  <c:v>127.80692274236291</c:v>
                </c:pt>
              </c:numCache>
            </c:numRef>
          </c:val>
          <c:smooth val="0"/>
        </c:ser>
        <c:ser>
          <c:idx val="1"/>
          <c:order val="1"/>
          <c:tx>
            <c:strRef>
              <c:f>'Data ongoing '!$A$89</c:f>
              <c:strCache>
                <c:ptCount val="1"/>
                <c:pt idx="0">
                  <c:v>Fund's Annual Growth</c:v>
                </c:pt>
              </c:strCache>
            </c:strRef>
          </c:tx>
          <c:marker>
            <c:symbol val="none"/>
          </c:marker>
          <c:cat>
            <c:strRef>
              <c:f>'Data ongoing '!$B$87:$K$87</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'Data ongoing '!$B$89:$K$89</c:f>
              <c:numCache>
                <c:formatCode>0.00_ ;\-0.00\ </c:formatCode>
                <c:ptCount val="10"/>
                <c:pt idx="0">
                  <c:v>100</c:v>
                </c:pt>
                <c:pt idx="1">
                  <c:v>94.5</c:v>
                </c:pt>
                <c:pt idx="2">
                  <c:v>72.103499999999997</c:v>
                </c:pt>
                <c:pt idx="3">
                  <c:v>105.1990065</c:v>
                </c:pt>
                <c:pt idx="4">
                  <c:v>114.45651907200001</c:v>
                </c:pt>
                <c:pt idx="5">
                  <c:v>113.31195388128</c:v>
                </c:pt>
                <c:pt idx="6">
                  <c:v>130.308746963472</c:v>
                </c:pt>
                <c:pt idx="7">
                  <c:v>136.04233182986476</c:v>
                </c:pt>
                <c:pt idx="8">
                  <c:v>154.27200429506664</c:v>
                </c:pt>
                <c:pt idx="9">
                  <c:v>151.18656420916531</c:v>
                </c:pt>
              </c:numCache>
            </c:numRef>
          </c:val>
          <c:smooth val="0"/>
        </c:ser>
        <c:ser>
          <c:idx val="2"/>
          <c:order val="2"/>
          <c:tx>
            <c:strRef>
              <c:f>'Data ongoing '!$A$90</c:f>
              <c:strCache>
                <c:ptCount val="1"/>
                <c:pt idx="0">
                  <c:v>Average Weekly Earnings</c:v>
                </c:pt>
              </c:strCache>
            </c:strRef>
          </c:tx>
          <c:marker>
            <c:symbol val="none"/>
          </c:marker>
          <c:cat>
            <c:strRef>
              <c:f>'Data ongoing '!$B$87:$K$87</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'Data ongoing '!$B$90:$K$90</c:f>
              <c:numCache>
                <c:formatCode>0.00_ ;\-0.00\ </c:formatCode>
                <c:ptCount val="10"/>
                <c:pt idx="0">
                  <c:v>100</c:v>
                </c:pt>
                <c:pt idx="1">
                  <c:v>103.89999999999999</c:v>
                </c:pt>
                <c:pt idx="2">
                  <c:v>101.82199999999999</c:v>
                </c:pt>
                <c:pt idx="3">
                  <c:v>108.64407399999999</c:v>
                </c:pt>
                <c:pt idx="4">
                  <c:v>111.57746399799998</c:v>
                </c:pt>
                <c:pt idx="5">
                  <c:v>113.02797102997397</c:v>
                </c:pt>
                <c:pt idx="6">
                  <c:v>112.57585914585407</c:v>
                </c:pt>
                <c:pt idx="7">
                  <c:v>114.48964875133358</c:v>
                </c:pt>
                <c:pt idx="8">
                  <c:v>119.52719329639226</c:v>
                </c:pt>
                <c:pt idx="9">
                  <c:v>120.73441794868582</c:v>
                </c:pt>
              </c:numCache>
            </c:numRef>
          </c:val>
          <c:smooth val="0"/>
        </c:ser>
        <c:ser>
          <c:idx val="3"/>
          <c:order val="3"/>
          <c:tx>
            <c:strRef>
              <c:f>'Data ongoing '!$A$91</c:f>
              <c:strCache>
                <c:ptCount val="1"/>
                <c:pt idx="0">
                  <c:v>WM Local Authority Universe</c:v>
                </c:pt>
              </c:strCache>
            </c:strRef>
          </c:tx>
          <c:marker>
            <c:symbol val="none"/>
          </c:marker>
          <c:cat>
            <c:strRef>
              <c:f>'Data ongoing '!$B$87:$K$87</c:f>
              <c:strCache>
                <c:ptCount val="10"/>
                <c:pt idx="0">
                  <c:v>2006/07</c:v>
                </c:pt>
                <c:pt idx="1">
                  <c:v>2007/08</c:v>
                </c:pt>
                <c:pt idx="2">
                  <c:v>2008/09</c:v>
                </c:pt>
                <c:pt idx="3">
                  <c:v>2009/10</c:v>
                </c:pt>
                <c:pt idx="4">
                  <c:v>2010/11</c:v>
                </c:pt>
                <c:pt idx="5">
                  <c:v>2011/12</c:v>
                </c:pt>
                <c:pt idx="6">
                  <c:v>2012/13</c:v>
                </c:pt>
                <c:pt idx="7">
                  <c:v>2013/14</c:v>
                </c:pt>
                <c:pt idx="8">
                  <c:v>2014/15</c:v>
                </c:pt>
                <c:pt idx="9">
                  <c:v>2015/16</c:v>
                </c:pt>
              </c:strCache>
            </c:strRef>
          </c:cat>
          <c:val>
            <c:numRef>
              <c:f>'Data ongoing '!$B$91:$K$91</c:f>
              <c:numCache>
                <c:formatCode>0.00_ ;\-0.00\ </c:formatCode>
                <c:ptCount val="10"/>
                <c:pt idx="0">
                  <c:v>100</c:v>
                </c:pt>
                <c:pt idx="1">
                  <c:v>97.2</c:v>
                </c:pt>
                <c:pt idx="2">
                  <c:v>78.732000000000014</c:v>
                </c:pt>
                <c:pt idx="3">
                  <c:v>106.44566400000002</c:v>
                </c:pt>
                <c:pt idx="4">
                  <c:v>115.17420844800003</c:v>
                </c:pt>
                <c:pt idx="5">
                  <c:v>118.16873786764803</c:v>
                </c:pt>
                <c:pt idx="6">
                  <c:v>134.47602369338344</c:v>
                </c:pt>
                <c:pt idx="7">
                  <c:v>143.08248920975998</c:v>
                </c:pt>
                <c:pt idx="8">
                  <c:v>161.96937778544827</c:v>
                </c:pt>
                <c:pt idx="9">
                  <c:v>162.29331654101918</c:v>
                </c:pt>
              </c:numCache>
            </c:numRef>
          </c:val>
          <c:smooth val="0"/>
        </c:ser>
        <c:dLbls>
          <c:showLegendKey val="0"/>
          <c:showVal val="0"/>
          <c:showCatName val="0"/>
          <c:showSerName val="0"/>
          <c:showPercent val="0"/>
          <c:showBubbleSize val="0"/>
        </c:dLbls>
        <c:marker val="1"/>
        <c:smooth val="0"/>
        <c:axId val="81930112"/>
        <c:axId val="81931648"/>
      </c:lineChart>
      <c:catAx>
        <c:axId val="81930112"/>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sz="875" b="0" i="0" u="none" strike="noStrike" baseline="0">
                <a:solidFill>
                  <a:srgbClr val="000000"/>
                </a:solidFill>
                <a:latin typeface="Arial"/>
                <a:ea typeface="Arial"/>
                <a:cs typeface="Arial"/>
              </a:defRPr>
            </a:pPr>
            <a:endParaRPr lang="en-US"/>
          </a:p>
        </c:txPr>
        <c:crossAx val="81931648"/>
        <c:crosses val="autoZero"/>
        <c:auto val="1"/>
        <c:lblAlgn val="ctr"/>
        <c:lblOffset val="100"/>
        <c:tickLblSkip val="1"/>
        <c:tickMarkSkip val="1"/>
        <c:noMultiLvlLbl val="0"/>
      </c:catAx>
      <c:valAx>
        <c:axId val="81931648"/>
        <c:scaling>
          <c:orientation val="minMax"/>
        </c:scaling>
        <c:delete val="0"/>
        <c:axPos val="l"/>
        <c:majorGridlines>
          <c:spPr>
            <a:ln w="3175">
              <a:solidFill>
                <a:srgbClr val="000000"/>
              </a:solidFill>
              <a:prstDash val="solid"/>
            </a:ln>
          </c:spPr>
        </c:majorGridlines>
        <c:numFmt formatCode="0_ ;\-0\ " sourceLinked="0"/>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81930112"/>
        <c:crosses val="autoZero"/>
        <c:crossBetween val="midCat"/>
      </c:valAx>
      <c:spPr>
        <a:solidFill>
          <a:srgbClr val="FFFFFF"/>
        </a:solidFill>
        <a:ln w="12700">
          <a:solidFill>
            <a:srgbClr val="808080"/>
          </a:solidFill>
          <a:prstDash val="solid"/>
        </a:ln>
      </c:spPr>
    </c:plotArea>
    <c:legend>
      <c:legendPos val="r"/>
      <c:layout>
        <c:manualLayout>
          <c:xMode val="edge"/>
          <c:yMode val="edge"/>
          <c:x val="0.36849362288865928"/>
          <c:y val="0.61073446327683656"/>
          <c:w val="0.31299551878662535"/>
          <c:h val="0.21129943502824866"/>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1.9325930046787624E-2"/>
          <c:y val="0.15902142894889817"/>
          <c:w val="0.61141660960858157"/>
          <c:h val="0.7579043218114685"/>
        </c:manualLayout>
      </c:layout>
      <c:pie3DChart>
        <c:varyColors val="1"/>
        <c:ser>
          <c:idx val="0"/>
          <c:order val="0"/>
          <c:explosion val="25"/>
          <c:cat>
            <c:strRef>
              <c:f>DATA!$B$2:$L$2</c:f>
              <c:strCache>
                <c:ptCount val="11"/>
                <c:pt idx="0">
                  <c:v>UK Equities</c:v>
                </c:pt>
                <c:pt idx="1">
                  <c:v>North America Developed Equities</c:v>
                </c:pt>
                <c:pt idx="2">
                  <c:v>Europe Developed Equities</c:v>
                </c:pt>
                <c:pt idx="3">
                  <c:v>Pacific Developed Equities</c:v>
                </c:pt>
                <c:pt idx="4">
                  <c:v>Emerging Markets Equities</c:v>
                </c:pt>
                <c:pt idx="5">
                  <c:v>Global Alternative Indices Equities</c:v>
                </c:pt>
                <c:pt idx="6">
                  <c:v>UK Fixed Interest</c:v>
                </c:pt>
                <c:pt idx="7">
                  <c:v>Overseas Fixed Interest</c:v>
                </c:pt>
                <c:pt idx="8">
                  <c:v>Pooled Infrastructure Investments</c:v>
                </c:pt>
                <c:pt idx="9">
                  <c:v>Pooled Property Investments</c:v>
                </c:pt>
                <c:pt idx="10">
                  <c:v>Cash</c:v>
                </c:pt>
              </c:strCache>
            </c:strRef>
          </c:cat>
          <c:val>
            <c:numRef>
              <c:f>DATA!$B$3:$L$3</c:f>
              <c:numCache>
                <c:formatCode>#,##0.00_ ;\-#,##0.00\ </c:formatCode>
                <c:ptCount val="11"/>
                <c:pt idx="0">
                  <c:v>559957135.41999996</c:v>
                </c:pt>
                <c:pt idx="1">
                  <c:v>191454389.49999991</c:v>
                </c:pt>
                <c:pt idx="2">
                  <c:v>130232112.89</c:v>
                </c:pt>
                <c:pt idx="3">
                  <c:v>292573279.39999998</c:v>
                </c:pt>
                <c:pt idx="4">
                  <c:v>214229587.95000002</c:v>
                </c:pt>
                <c:pt idx="5">
                  <c:v>239063236.68000001</c:v>
                </c:pt>
                <c:pt idx="6">
                  <c:v>8104242.3899999997</c:v>
                </c:pt>
                <c:pt idx="7">
                  <c:v>111396742.70999998</c:v>
                </c:pt>
                <c:pt idx="8">
                  <c:v>72287083.770000011</c:v>
                </c:pt>
                <c:pt idx="9">
                  <c:v>88144697.019999996</c:v>
                </c:pt>
                <c:pt idx="10">
                  <c:v>21296365.260000002</c:v>
                </c:pt>
              </c:numCache>
            </c:numRef>
          </c:val>
        </c:ser>
        <c:dLbls>
          <c:showLegendKey val="0"/>
          <c:showVal val="0"/>
          <c:showCatName val="0"/>
          <c:showSerName val="0"/>
          <c:showPercent val="0"/>
          <c:showBubbleSize val="0"/>
          <c:showLeaderLines val="1"/>
        </c:dLbls>
      </c:pie3DChart>
      <c:spPr>
        <a:noFill/>
        <a:ln w="25400">
          <a:noFill/>
        </a:ln>
      </c:spPr>
    </c:plotArea>
    <c:legend>
      <c:legendPos val="r"/>
      <c:layout>
        <c:manualLayout>
          <c:xMode val="edge"/>
          <c:yMode val="edge"/>
          <c:x val="0.62378287972155655"/>
          <c:y val="0.17099979742465077"/>
          <c:w val="0.37445117254364946"/>
          <c:h val="0.66918608747732033"/>
        </c:manualLayout>
      </c:layout>
      <c:overlay val="0"/>
    </c:legend>
    <c:plotVisOnly val="1"/>
    <c:dispBlanksAs val="zero"/>
    <c:showDLblsOverMax val="0"/>
  </c:chart>
  <c:spPr>
    <a:ln>
      <a:no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cdr:x>
      <cdr:y>0</cdr:y>
    </cdr:from>
    <cdr:to>
      <cdr:x>0.90909</cdr:x>
      <cdr:y>0.07683</cdr:y>
    </cdr:to>
    <cdr:sp macro="" textlink="">
      <cdr:nvSpPr>
        <cdr:cNvPr id="45057" name="Text Box 1"/>
        <cdr:cNvSpPr txBox="1">
          <a:spLocks xmlns:a="http://schemas.openxmlformats.org/drawingml/2006/main" noChangeArrowheads="1"/>
        </cdr:cNvSpPr>
      </cdr:nvSpPr>
      <cdr:spPr bwMode="auto">
        <a:xfrm xmlns:a="http://schemas.openxmlformats.org/drawingml/2006/main">
          <a:off x="792088" y="0"/>
          <a:ext cx="6408712" cy="381733"/>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36576" tIns="27432" rIns="36576" bIns="27432" anchor="ctr" upright="1"/>
        <a:lstStyle xmlns:a="http://schemas.openxmlformats.org/drawingml/2006/main"/>
        <a:p xmlns:a="http://schemas.openxmlformats.org/drawingml/2006/main">
          <a:pPr algn="ctr" rtl="0">
            <a:defRPr sz="1000"/>
          </a:pPr>
          <a:r>
            <a:rPr lang="en-GB" sz="2000" b="1" i="0" u="none" strike="noStrike" baseline="0" dirty="0">
              <a:solidFill>
                <a:srgbClr val="000000"/>
              </a:solidFill>
              <a:latin typeface="Arial"/>
              <a:cs typeface="Arial"/>
            </a:rPr>
            <a:t>TOTAL NET ASSETS MARCH 2006 TO MARCH 2016</a:t>
          </a:r>
        </a:p>
      </cdr:txBody>
    </cdr:sp>
  </cdr:relSizeAnchor>
</c:userShapes>
</file>

<file path=ppt/drawings/drawing2.xml><?xml version="1.0" encoding="utf-8"?>
<c:userShapes xmlns:c="http://schemas.openxmlformats.org/drawingml/2006/chart">
  <cdr:relSizeAnchor xmlns:cdr="http://schemas.openxmlformats.org/drawingml/2006/chartDrawing">
    <cdr:from>
      <cdr:x>0.16531</cdr:x>
      <cdr:y>0.00875</cdr:y>
    </cdr:from>
    <cdr:to>
      <cdr:x>0.8934</cdr:x>
      <cdr:y>0.15493</cdr:y>
    </cdr:to>
    <cdr:sp macro="" textlink="">
      <cdr:nvSpPr>
        <cdr:cNvPr id="23553" name="Text Box 1"/>
        <cdr:cNvSpPr txBox="1">
          <a:spLocks xmlns:a="http://schemas.openxmlformats.org/drawingml/2006/main" noChangeArrowheads="1"/>
        </cdr:cNvSpPr>
      </cdr:nvSpPr>
      <cdr:spPr bwMode="auto">
        <a:xfrm xmlns:a="http://schemas.openxmlformats.org/drawingml/2006/main">
          <a:off x="1333208" y="44735"/>
          <a:ext cx="5871970" cy="747353"/>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GB" sz="1400" b="1" i="0" u="none" strike="noStrike" baseline="0" dirty="0">
              <a:solidFill>
                <a:srgbClr val="000000"/>
              </a:solidFill>
              <a:latin typeface="Arial"/>
              <a:cs typeface="Arial"/>
            </a:rPr>
            <a:t>FUND'S ANNUAL GROWTH COMPARED TO RETAIL PRICE INDEX, NATIONAL AVERAGE WEAKLY EARNINGS and WM LOCAL AUTHORITY UNIVERSE RETURNS</a:t>
          </a:r>
        </a:p>
      </cdr:txBody>
    </cdr:sp>
  </cdr:relSizeAnchor>
  <cdr:relSizeAnchor xmlns:cdr="http://schemas.openxmlformats.org/drawingml/2006/chartDrawing">
    <cdr:from>
      <cdr:x>0.44643</cdr:x>
      <cdr:y>0.14085</cdr:y>
    </cdr:from>
    <cdr:to>
      <cdr:x>0.6202</cdr:x>
      <cdr:y>0.20788</cdr:y>
    </cdr:to>
    <cdr:sp macro="" textlink="">
      <cdr:nvSpPr>
        <cdr:cNvPr id="23554" name="Text Box 2"/>
        <cdr:cNvSpPr txBox="1">
          <a:spLocks xmlns:a="http://schemas.openxmlformats.org/drawingml/2006/main" noChangeArrowheads="1"/>
        </cdr:cNvSpPr>
      </cdr:nvSpPr>
      <cdr:spPr bwMode="auto">
        <a:xfrm xmlns:a="http://schemas.openxmlformats.org/drawingml/2006/main">
          <a:off x="3600399" y="720080"/>
          <a:ext cx="1401437" cy="342746"/>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GB" sz="850" b="0" i="0" u="none" strike="noStrike" baseline="0" dirty="0">
              <a:solidFill>
                <a:srgbClr val="000000"/>
              </a:solidFill>
              <a:latin typeface="Arial"/>
              <a:cs typeface="Arial"/>
            </a:rPr>
            <a:t>2006/2007 = 100</a:t>
          </a:r>
        </a:p>
      </cdr:txBody>
    </cdr:sp>
  </cdr:relSizeAnchor>
  <cdr:relSizeAnchor xmlns:cdr="http://schemas.openxmlformats.org/drawingml/2006/chartDrawing">
    <cdr:from>
      <cdr:x>0.06712</cdr:x>
      <cdr:y>0.05766</cdr:y>
    </cdr:from>
    <cdr:to>
      <cdr:x>0.15045</cdr:x>
      <cdr:y>0.10994</cdr:y>
    </cdr:to>
    <cdr:sp macro="" textlink="">
      <cdr:nvSpPr>
        <cdr:cNvPr id="23555" name="Text Box 3"/>
        <cdr:cNvSpPr txBox="1">
          <a:spLocks xmlns:a="http://schemas.openxmlformats.org/drawingml/2006/main" noChangeArrowheads="1"/>
        </cdr:cNvSpPr>
      </cdr:nvSpPr>
      <cdr:spPr bwMode="auto">
        <a:xfrm xmlns:a="http://schemas.openxmlformats.org/drawingml/2006/main">
          <a:off x="627411" y="324046"/>
          <a:ext cx="776790" cy="293796"/>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GB" sz="850" b="1" i="0" u="none" strike="noStrike" baseline="0">
              <a:solidFill>
                <a:srgbClr val="000000"/>
              </a:solidFill>
              <a:latin typeface="Arial"/>
              <a:cs typeface="Arial"/>
            </a:rPr>
            <a:t>Index</a:t>
          </a:r>
        </a:p>
      </cdr:txBody>
    </cdr:sp>
  </cdr:relSizeAnchor>
  <cdr:relSizeAnchor xmlns:cdr="http://schemas.openxmlformats.org/drawingml/2006/chartDrawing">
    <cdr:from>
      <cdr:x>0.07212</cdr:x>
      <cdr:y>0.0942</cdr:y>
    </cdr:from>
    <cdr:to>
      <cdr:x>0.14726</cdr:x>
      <cdr:y>0.13954</cdr:y>
    </cdr:to>
    <cdr:sp macro="" textlink="">
      <cdr:nvSpPr>
        <cdr:cNvPr id="23556" name="Text Box 4"/>
        <cdr:cNvSpPr txBox="1">
          <a:spLocks xmlns:a="http://schemas.openxmlformats.org/drawingml/2006/main" noChangeArrowheads="1"/>
        </cdr:cNvSpPr>
      </cdr:nvSpPr>
      <cdr:spPr bwMode="auto">
        <a:xfrm xmlns:a="http://schemas.openxmlformats.org/drawingml/2006/main">
          <a:off x="678070" y="529391"/>
          <a:ext cx="696672" cy="256176"/>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GB" sz="850" b="0" i="0" u="none" strike="noStrike" baseline="0">
              <a:solidFill>
                <a:srgbClr val="000000"/>
              </a:solidFill>
              <a:latin typeface="Arial"/>
              <a:cs typeface="Arial"/>
            </a:rPr>
            <a:t>Return</a:t>
          </a:r>
        </a:p>
      </cdr:txBody>
    </cdr:sp>
  </cdr:relSizeAnchor>
  <cdr:relSizeAnchor xmlns:cdr="http://schemas.openxmlformats.org/drawingml/2006/chartDrawing">
    <cdr:from>
      <cdr:x>0.08191</cdr:x>
      <cdr:y>0.13093</cdr:y>
    </cdr:from>
    <cdr:to>
      <cdr:x>0.12913</cdr:x>
      <cdr:y>0.18347</cdr:y>
    </cdr:to>
    <cdr:sp macro="" textlink="">
      <cdr:nvSpPr>
        <cdr:cNvPr id="23557" name="Text Box 5"/>
        <cdr:cNvSpPr txBox="1">
          <a:spLocks xmlns:a="http://schemas.openxmlformats.org/drawingml/2006/main" noChangeArrowheads="1"/>
        </cdr:cNvSpPr>
      </cdr:nvSpPr>
      <cdr:spPr bwMode="auto">
        <a:xfrm xmlns:a="http://schemas.openxmlformats.org/drawingml/2006/main">
          <a:off x="765927" y="735783"/>
          <a:ext cx="441881" cy="295274"/>
        </a:xfrm>
        <a:prstGeom xmlns:a="http://schemas.openxmlformats.org/drawingml/2006/main" prst="rect">
          <a:avLst/>
        </a:prstGeom>
        <a:noFill xmlns:a="http://schemas.openxmlformats.org/drawingml/2006/main"/>
        <a:ln xmlns:a="http://schemas.openxmlformats.org/drawingml/2006/main" w="1">
          <a:noFill/>
          <a:miter lim="800000"/>
          <a:headEnd/>
          <a:tailEnd/>
        </a:ln>
        <a:effectLst xmlns:a="http://schemas.openxmlformats.org/drawingml/2006/main"/>
      </cdr:spPr>
      <cdr:txBody>
        <a:bodyPr xmlns:a="http://schemas.openxmlformats.org/drawingml/2006/main" vertOverflow="clip" wrap="square" lIns="27432" tIns="22860" rIns="27432" bIns="22860" anchor="ctr" upright="1"/>
        <a:lstStyle xmlns:a="http://schemas.openxmlformats.org/drawingml/2006/main"/>
        <a:p xmlns:a="http://schemas.openxmlformats.org/drawingml/2006/main">
          <a:pPr algn="ctr" rtl="0">
            <a:defRPr sz="1000"/>
          </a:pPr>
          <a:r>
            <a:rPr lang="en-GB" sz="850" b="0" i="0" u="none" strike="noStrike" baseline="0">
              <a:solidFill>
                <a:srgbClr val="000000"/>
              </a:solidFill>
              <a:latin typeface="Arial"/>
              <a:cs typeface="Arial"/>
            </a:rPr>
            <a:t>%</a:t>
          </a:r>
        </a:p>
      </cdr:txBody>
    </cdr:sp>
  </cdr:relSizeAnchor>
</c:userShapes>
</file>

<file path=ppt/drawings/drawing3.xml><?xml version="1.0" encoding="utf-8"?>
<c:userShapes xmlns:c="http://schemas.openxmlformats.org/drawingml/2006/chart">
  <cdr:relSizeAnchor xmlns:cdr="http://schemas.openxmlformats.org/drawingml/2006/chartDrawing">
    <cdr:from>
      <cdr:x>0.56026</cdr:x>
      <cdr:y>0.08486</cdr:y>
    </cdr:from>
    <cdr:to>
      <cdr:x>0.68742</cdr:x>
      <cdr:y>0.30505</cdr:y>
    </cdr:to>
    <cdr:sp macro="" textlink="">
      <cdr:nvSpPr>
        <cdr:cNvPr id="2" name="TextBox 1"/>
        <cdr:cNvSpPr txBox="1"/>
      </cdr:nvSpPr>
      <cdr:spPr>
        <a:xfrm xmlns:a="http://schemas.openxmlformats.org/drawingml/2006/main">
          <a:off x="4029074" y="35242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pitchFamily="1" charset="0"/>
              </a:defRPr>
            </a:lvl1pPr>
          </a:lstStyle>
          <a:p>
            <a:pPr>
              <a:defRPr/>
            </a:pPr>
            <a:endParaRPr lang="en-US" dirty="0"/>
          </a:p>
        </p:txBody>
      </p:sp>
      <p:sp>
        <p:nvSpPr>
          <p:cNvPr id="1331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endParaRPr lang="en-US" dirty="0"/>
          </a:p>
        </p:txBody>
      </p:sp>
      <p:sp>
        <p:nvSpPr>
          <p:cNvPr id="1331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pitchFamily="1" charset="0"/>
              </a:defRPr>
            </a:lvl1pPr>
          </a:lstStyle>
          <a:p>
            <a:pPr>
              <a:defRPr/>
            </a:pPr>
            <a:endParaRPr lang="en-US" dirty="0"/>
          </a:p>
        </p:txBody>
      </p:sp>
      <p:sp>
        <p:nvSpPr>
          <p:cNvPr id="1331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1">
                <a:latin typeface="Arial" charset="0"/>
              </a:defRPr>
            </a:lvl1pPr>
          </a:lstStyle>
          <a:p>
            <a:pPr>
              <a:defRPr/>
            </a:pPr>
            <a:fld id="{51122B5A-1DDC-40ED-8DFE-97C6C5423E7A}" type="slidenum">
              <a:rPr lang="en-US"/>
              <a:pPr>
                <a:defRPr/>
              </a:pPr>
              <a:t>‹#›</a:t>
            </a:fld>
            <a:endParaRPr lang="en-US" dirty="0"/>
          </a:p>
        </p:txBody>
      </p:sp>
    </p:spTree>
    <p:extLst>
      <p:ext uri="{BB962C8B-B14F-4D97-AF65-F5344CB8AC3E}">
        <p14:creationId xmlns:p14="http://schemas.microsoft.com/office/powerpoint/2010/main" val="35673779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pitchFamily="1" charset="0"/>
              </a:defRPr>
            </a:lvl1pPr>
          </a:lstStyle>
          <a:p>
            <a:pPr>
              <a:defRPr/>
            </a:pPr>
            <a:endParaRPr lang="en-US" dirty="0"/>
          </a:p>
        </p:txBody>
      </p:sp>
      <p:sp>
        <p:nvSpPr>
          <p:cNvPr id="15363"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pitchFamily="1" charset="0"/>
              </a:defRPr>
            </a:lvl1pPr>
          </a:lstStyle>
          <a:p>
            <a:pPr>
              <a:defRPr/>
            </a:pPr>
            <a:endParaRPr lang="en-US" dirty="0"/>
          </a:p>
        </p:txBody>
      </p:sp>
      <p:sp>
        <p:nvSpPr>
          <p:cNvPr id="2150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en-US" dirty="0"/>
          </a:p>
        </p:txBody>
      </p:sp>
      <p:sp>
        <p:nvSpPr>
          <p:cNvPr id="15367"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defRPr>
            </a:lvl1pPr>
          </a:lstStyle>
          <a:p>
            <a:pPr>
              <a:defRPr/>
            </a:pPr>
            <a:fld id="{45DB9F73-AB9F-4ABF-8BC8-BDB3854072C7}" type="slidenum">
              <a:rPr lang="en-US"/>
              <a:pPr>
                <a:defRPr/>
              </a:pPr>
              <a:t>‹#›</a:t>
            </a:fld>
            <a:endParaRPr lang="en-US" dirty="0"/>
          </a:p>
        </p:txBody>
      </p:sp>
    </p:spTree>
    <p:extLst>
      <p:ext uri="{BB962C8B-B14F-4D97-AF65-F5344CB8AC3E}">
        <p14:creationId xmlns:p14="http://schemas.microsoft.com/office/powerpoint/2010/main" val="17029407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pPr eaLnBrk="1" hangingPunct="1"/>
            <a:endParaRPr lang="en-GB" dirty="0" smtClean="0"/>
          </a:p>
        </p:txBody>
      </p:sp>
      <p:sp>
        <p:nvSpPr>
          <p:cNvPr id="22532" name="Slide Number Placeholder 3"/>
          <p:cNvSpPr>
            <a:spLocks noGrp="1"/>
          </p:cNvSpPr>
          <p:nvPr>
            <p:ph type="sldNum" sz="quarter" idx="5"/>
          </p:nvPr>
        </p:nvSpPr>
        <p:spPr>
          <a:noFill/>
        </p:spPr>
        <p:txBody>
          <a:bodyPr/>
          <a:lstStyle/>
          <a:p>
            <a:fld id="{A11DD5C6-B91B-4EF2-A3BB-4898B81135CD}" type="slidenum">
              <a:rPr lang="en-US" smtClean="0"/>
              <a:pPr/>
              <a:t>2</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3"/>
          <p:cNvSpPr txBox="1">
            <a:spLocks noChangeArrowheads="1"/>
          </p:cNvSpPr>
          <p:nvPr userDrawn="1"/>
        </p:nvSpPr>
        <p:spPr bwMode="auto">
          <a:xfrm>
            <a:off x="152400" y="6362700"/>
            <a:ext cx="2200275" cy="274638"/>
          </a:xfrm>
          <a:prstGeom prst="rect">
            <a:avLst/>
          </a:prstGeom>
          <a:noFill/>
          <a:ln w="9525">
            <a:noFill/>
            <a:miter lim="800000"/>
            <a:headEnd/>
            <a:tailEnd/>
          </a:ln>
          <a:effectLst/>
        </p:spPr>
        <p:txBody>
          <a:bodyPr wrap="none">
            <a:spAutoFit/>
          </a:bodyPr>
          <a:lstStyle/>
          <a:p>
            <a:pPr eaLnBrk="0" hangingPunct="0">
              <a:defRPr/>
            </a:pPr>
            <a:r>
              <a:rPr lang="en-US" sz="1200" b="1" dirty="0">
                <a:solidFill>
                  <a:schemeClr val="bg1"/>
                </a:solidFill>
                <a:latin typeface="Arial" charset="0"/>
              </a:rPr>
              <a:t>www.worcestershire.gov.uk</a:t>
            </a:r>
          </a:p>
        </p:txBody>
      </p:sp>
      <p:sp>
        <p:nvSpPr>
          <p:cNvPr id="19458" name="Rectangle 2"/>
          <p:cNvSpPr>
            <a:spLocks noGrp="1" noChangeArrowheads="1"/>
          </p:cNvSpPr>
          <p:nvPr>
            <p:ph type="ctrTitle"/>
          </p:nvPr>
        </p:nvSpPr>
        <p:spPr>
          <a:xfrm>
            <a:off x="457200" y="2514600"/>
            <a:ext cx="8153400" cy="1143000"/>
          </a:xfrm>
        </p:spPr>
        <p:txBody>
          <a:bodyPr/>
          <a:lstStyle>
            <a:lvl1pPr algn="ctr">
              <a:defRPr sz="4800"/>
            </a:lvl1pPr>
          </a:lstStyle>
          <a:p>
            <a:r>
              <a:rPr lang="en-US"/>
              <a:t>Click to edit Master title style</a:t>
            </a:r>
          </a:p>
        </p:txBody>
      </p:sp>
      <p:sp>
        <p:nvSpPr>
          <p:cNvPr id="19459" name="Rectangle 3"/>
          <p:cNvSpPr>
            <a:spLocks noGrp="1" noChangeArrowheads="1"/>
          </p:cNvSpPr>
          <p:nvPr>
            <p:ph type="subTitle" idx="1"/>
          </p:nvPr>
        </p:nvSpPr>
        <p:spPr>
          <a:xfrm>
            <a:off x="457200" y="3886200"/>
            <a:ext cx="8153400" cy="1752600"/>
          </a:xfrm>
        </p:spPr>
        <p:txBody>
          <a:bodyPr/>
          <a:lstStyle>
            <a:lvl1pPr marL="0" indent="0" algn="ctr">
              <a:buFontTx/>
              <a:buNone/>
              <a:defRPr>
                <a:solidFill>
                  <a:srgbClr val="8D181F"/>
                </a:solidFill>
              </a:defRPr>
            </a:lvl1pPr>
          </a:lstStyle>
          <a:p>
            <a:r>
              <a:rPr lang="en-US"/>
              <a:t>Click to edit Master subtitle style</a:t>
            </a:r>
          </a:p>
        </p:txBody>
      </p:sp>
      <p:sp>
        <p:nvSpPr>
          <p:cNvPr id="5" name="Rectangle 5"/>
          <p:cNvSpPr>
            <a:spLocks noGrp="1" noChangeArrowheads="1"/>
          </p:cNvSpPr>
          <p:nvPr>
            <p:ph type="sldNum" sz="quarter" idx="10"/>
          </p:nvPr>
        </p:nvSpPr>
        <p:spPr>
          <a:xfrm>
            <a:off x="8305800" y="76200"/>
            <a:ext cx="687388" cy="228600"/>
          </a:xfrm>
        </p:spPr>
        <p:txBody>
          <a:bodyPr/>
          <a:lstStyle>
            <a:lvl1pPr>
              <a:defRPr/>
            </a:lvl1pPr>
          </a:lstStyle>
          <a:p>
            <a:pPr>
              <a:defRPr/>
            </a:pPr>
            <a:fld id="{D5F56A64-9FD8-4B22-B638-3FEC4C5CF9FE}" type="slidenum">
              <a:rPr lang="en-US"/>
              <a:pPr>
                <a:defRPr/>
              </a:pPr>
              <a:t>‹#›</a:t>
            </a:fld>
            <a:endParaRPr lang="en-US" sz="1400" b="0" dirty="0">
              <a:solidFill>
                <a:schemeClr val="tx1"/>
              </a:solidFill>
              <a:latin typeface="Times" pitchFamily="1" charset="0"/>
            </a:endParaRPr>
          </a:p>
        </p:txBody>
      </p:sp>
      <p:sp>
        <p:nvSpPr>
          <p:cNvPr id="6" name="Rectangle 15"/>
          <p:cNvSpPr>
            <a:spLocks noGrp="1" noChangeArrowheads="1"/>
          </p:cNvSpPr>
          <p:nvPr>
            <p:ph type="ftr" sz="quarter" idx="11"/>
          </p:nvPr>
        </p:nvSpPr>
        <p:spPr/>
        <p:txBody>
          <a:bodyPr/>
          <a:lstStyle>
            <a:lvl1pPr>
              <a:defRPr sz="1000"/>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703C644D-1289-40E5-8954-0A1981EE0069}"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181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609600"/>
            <a:ext cx="60198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E5F65A04-937A-4EE0-8789-C7A91E00D8B2}"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pPr>
              <a:defRPr/>
            </a:pPr>
            <a:fld id="{38C37E11-1374-4551-9EC4-617A62C275FD}"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EF628CD-AC66-4B83-954C-13CC42F3EC6E}" type="slidenum">
              <a:rPr lang="en-US"/>
              <a:pPr>
                <a:defRPr/>
              </a:pPr>
              <a:t>‹#›</a:t>
            </a:fld>
            <a:endParaRPr lang="en-US" sz="1400" b="0" dirty="0">
              <a:solidFill>
                <a:schemeClr val="tx1"/>
              </a:solidFill>
              <a:latin typeface="Times" pitchFamily="1" charset="0"/>
            </a:endParaRPr>
          </a:p>
        </p:txBody>
      </p:sp>
      <p:sp>
        <p:nvSpPr>
          <p:cNvPr id="5" name="Footer Placeholder 4"/>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4478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4"/>
          <p:cNvSpPr>
            <a:spLocks noGrp="1"/>
          </p:cNvSpPr>
          <p:nvPr>
            <p:ph type="sldNum" sz="quarter" idx="10"/>
          </p:nvPr>
        </p:nvSpPr>
        <p:spPr/>
        <p:txBody>
          <a:bodyPr/>
          <a:lstStyle>
            <a:lvl1pPr>
              <a:defRPr/>
            </a:lvl1pPr>
          </a:lstStyle>
          <a:p>
            <a:pPr>
              <a:defRPr/>
            </a:pPr>
            <a:fld id="{C0B13254-02AC-4568-87BC-91981D89F08A}"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10"/>
          </p:nvPr>
        </p:nvSpPr>
        <p:spPr/>
        <p:txBody>
          <a:bodyPr/>
          <a:lstStyle>
            <a:lvl1pPr>
              <a:defRPr/>
            </a:lvl1pPr>
          </a:lstStyle>
          <a:p>
            <a:pPr>
              <a:defRPr/>
            </a:pPr>
            <a:fld id="{253C824D-F44F-41A3-B6A1-0C98E8661B9D}" type="slidenum">
              <a:rPr lang="en-US"/>
              <a:pPr>
                <a:defRPr/>
              </a:pPr>
              <a:t>‹#›</a:t>
            </a:fld>
            <a:endParaRPr lang="en-US" sz="1400" b="0" dirty="0">
              <a:solidFill>
                <a:schemeClr val="tx1"/>
              </a:solidFill>
              <a:latin typeface="Times" pitchFamily="1" charset="0"/>
            </a:endParaRPr>
          </a:p>
        </p:txBody>
      </p:sp>
      <p:sp>
        <p:nvSpPr>
          <p:cNvPr id="8" name="Footer Placeholder 7"/>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pPr>
              <a:defRPr/>
            </a:pPr>
            <a:fld id="{D43113C8-B473-4EE9-B856-A36CF4A4FDCE}" type="slidenum">
              <a:rPr lang="en-US"/>
              <a:pPr>
                <a:defRPr/>
              </a:pPr>
              <a:t>‹#›</a:t>
            </a:fld>
            <a:endParaRPr lang="en-US" sz="1400" b="0" dirty="0">
              <a:solidFill>
                <a:schemeClr val="tx1"/>
              </a:solidFill>
              <a:latin typeface="Times" pitchFamily="1" charset="0"/>
            </a:endParaRPr>
          </a:p>
        </p:txBody>
      </p:sp>
      <p:sp>
        <p:nvSpPr>
          <p:cNvPr id="4" name="Footer Placeholder 3"/>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A773F51-CC50-4513-91DA-055BBE4BF3EC}" type="slidenum">
              <a:rPr lang="en-US"/>
              <a:pPr>
                <a:defRPr/>
              </a:pPr>
              <a:t>‹#›</a:t>
            </a:fld>
            <a:endParaRPr lang="en-US" sz="1400" b="0" dirty="0">
              <a:solidFill>
                <a:schemeClr val="tx1"/>
              </a:solidFill>
              <a:latin typeface="Times" pitchFamily="1" charset="0"/>
            </a:endParaRPr>
          </a:p>
        </p:txBody>
      </p:sp>
      <p:sp>
        <p:nvSpPr>
          <p:cNvPr id="3" name="Footer Placeholder 2"/>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3946EE5F-A5DC-4C64-B783-D83C5EC28F99}"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452EEFD1-1DAD-42BB-B620-9E4683018CE6}" type="slidenum">
              <a:rPr lang="en-US"/>
              <a:pPr>
                <a:defRPr/>
              </a:pPr>
              <a:t>‹#›</a:t>
            </a:fld>
            <a:endParaRPr lang="en-US" sz="1400" b="0" dirty="0">
              <a:solidFill>
                <a:schemeClr val="tx1"/>
              </a:solidFill>
              <a:latin typeface="Times" pitchFamily="1" charset="0"/>
            </a:endParaRPr>
          </a:p>
        </p:txBody>
      </p:sp>
      <p:sp>
        <p:nvSpPr>
          <p:cNvPr id="6" name="Footer Placeholder 5"/>
          <p:cNvSpPr>
            <a:spLocks noGrp="1"/>
          </p:cNvSpPr>
          <p:nvPr>
            <p:ph type="ftr" sz="quarter" idx="11"/>
          </p:nvPr>
        </p:nvSpPr>
        <p:spPr/>
        <p:txBody>
          <a:bodyPr/>
          <a:lstStyle>
            <a:lvl1pPr>
              <a:defRPr sz="1000">
                <a:solidFill>
                  <a:schemeClr val="tx1"/>
                </a:solidFill>
                <a:latin typeface="Times" pitchFamily="1" charset="0"/>
              </a:defRPr>
            </a:lvl1pPr>
          </a:lstStyle>
          <a:p>
            <a:pPr>
              <a:defRPr/>
            </a:pPr>
            <a:r>
              <a:rPr lang="en-US" dirty="0"/>
              <a:t>[Slideshow Title - edit in Headers &amp; Footers] </a:t>
            </a:r>
          </a:p>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457200" y="609600"/>
            <a:ext cx="82296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10"/>
          <p:cNvSpPr>
            <a:spLocks noGrp="1" noChangeArrowheads="1"/>
          </p:cNvSpPr>
          <p:nvPr>
            <p:ph type="body" idx="1"/>
          </p:nvPr>
        </p:nvSpPr>
        <p:spPr bwMode="auto">
          <a:xfrm>
            <a:off x="457200" y="1447800"/>
            <a:ext cx="82296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6" name="Rectangle 12"/>
          <p:cNvSpPr>
            <a:spLocks noGrp="1" noChangeArrowheads="1"/>
          </p:cNvSpPr>
          <p:nvPr>
            <p:ph type="sldNum" sz="quarter" idx="4"/>
          </p:nvPr>
        </p:nvSpPr>
        <p:spPr bwMode="auto">
          <a:xfrm>
            <a:off x="8305800" y="76200"/>
            <a:ext cx="68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b="1">
                <a:solidFill>
                  <a:schemeClr val="bg1"/>
                </a:solidFill>
                <a:latin typeface="+mn-lt"/>
              </a:defRPr>
            </a:lvl1pPr>
          </a:lstStyle>
          <a:p>
            <a:pPr>
              <a:defRPr/>
            </a:pPr>
            <a:fld id="{601C4140-7E21-4A7E-85FA-4D8AE3015718}" type="slidenum">
              <a:rPr lang="en-US"/>
              <a:pPr>
                <a:defRPr/>
              </a:pPr>
              <a:t>‹#›</a:t>
            </a:fld>
            <a:endParaRPr lang="en-US" sz="1400" dirty="0"/>
          </a:p>
        </p:txBody>
      </p:sp>
      <p:sp>
        <p:nvSpPr>
          <p:cNvPr id="1037" name="Rectangle 13"/>
          <p:cNvSpPr>
            <a:spLocks noGrp="1" noChangeArrowheads="1"/>
          </p:cNvSpPr>
          <p:nvPr>
            <p:ph type="ftr" sz="quarter" idx="3"/>
          </p:nvPr>
        </p:nvSpPr>
        <p:spPr bwMode="auto">
          <a:xfrm>
            <a:off x="76200" y="76200"/>
            <a:ext cx="44958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mn-lt"/>
              </a:defRPr>
            </a:lvl1pPr>
          </a:lstStyle>
          <a:p>
            <a:pPr>
              <a:defRPr/>
            </a:pPr>
            <a:r>
              <a:rPr lang="en-US" dirty="0"/>
              <a:t>[Slideshow Title - edit in Headers &amp; Footers] </a:t>
            </a:r>
          </a:p>
          <a:p>
            <a:pPr>
              <a:defRPr/>
            </a:pPr>
            <a:endParaRPr lang="en-US" dirty="0"/>
          </a:p>
        </p:txBody>
      </p:sp>
      <p:sp>
        <p:nvSpPr>
          <p:cNvPr id="1038" name="Text Box 14"/>
          <p:cNvSpPr txBox="1">
            <a:spLocks noChangeArrowheads="1"/>
          </p:cNvSpPr>
          <p:nvPr/>
        </p:nvSpPr>
        <p:spPr bwMode="auto">
          <a:xfrm>
            <a:off x="152400" y="6362700"/>
            <a:ext cx="2200275" cy="274638"/>
          </a:xfrm>
          <a:prstGeom prst="rect">
            <a:avLst/>
          </a:prstGeom>
          <a:noFill/>
          <a:ln w="9525">
            <a:noFill/>
            <a:miter lim="800000"/>
            <a:headEnd/>
            <a:tailEnd/>
          </a:ln>
          <a:effectLst/>
        </p:spPr>
        <p:txBody>
          <a:bodyPr wrap="none">
            <a:spAutoFit/>
          </a:bodyPr>
          <a:lstStyle/>
          <a:p>
            <a:pPr eaLnBrk="0" hangingPunct="0">
              <a:defRPr/>
            </a:pPr>
            <a:r>
              <a:rPr lang="en-US" sz="1200" b="1" dirty="0">
                <a:solidFill>
                  <a:schemeClr val="bg1"/>
                </a:solidFill>
                <a:latin typeface="Arial" charset="0"/>
              </a:rPr>
              <a:t>www.worcestershire.gov.uk</a:t>
            </a:r>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hf hdr="0" ftr="0" dt="0"/>
  <p:txStyles>
    <p:titleStyle>
      <a:lvl1pPr algn="l" rtl="0" eaLnBrk="0" fontAlgn="base" hangingPunct="0">
        <a:spcBef>
          <a:spcPct val="0"/>
        </a:spcBef>
        <a:spcAft>
          <a:spcPct val="0"/>
        </a:spcAft>
        <a:defRPr sz="3600" b="1">
          <a:solidFill>
            <a:srgbClr val="8D181F"/>
          </a:solidFill>
          <a:latin typeface="+mj-lt"/>
          <a:ea typeface="+mj-ea"/>
          <a:cs typeface="+mj-cs"/>
        </a:defRPr>
      </a:lvl1pPr>
      <a:lvl2pPr algn="l" rtl="0" eaLnBrk="0" fontAlgn="base" hangingPunct="0">
        <a:spcBef>
          <a:spcPct val="0"/>
        </a:spcBef>
        <a:spcAft>
          <a:spcPct val="0"/>
        </a:spcAft>
        <a:defRPr sz="3600" b="1">
          <a:solidFill>
            <a:srgbClr val="8D181F"/>
          </a:solidFill>
          <a:latin typeface="Arial" charset="0"/>
        </a:defRPr>
      </a:lvl2pPr>
      <a:lvl3pPr algn="l" rtl="0" eaLnBrk="0" fontAlgn="base" hangingPunct="0">
        <a:spcBef>
          <a:spcPct val="0"/>
        </a:spcBef>
        <a:spcAft>
          <a:spcPct val="0"/>
        </a:spcAft>
        <a:defRPr sz="3600" b="1">
          <a:solidFill>
            <a:srgbClr val="8D181F"/>
          </a:solidFill>
          <a:latin typeface="Arial" charset="0"/>
        </a:defRPr>
      </a:lvl3pPr>
      <a:lvl4pPr algn="l" rtl="0" eaLnBrk="0" fontAlgn="base" hangingPunct="0">
        <a:spcBef>
          <a:spcPct val="0"/>
        </a:spcBef>
        <a:spcAft>
          <a:spcPct val="0"/>
        </a:spcAft>
        <a:defRPr sz="3600" b="1">
          <a:solidFill>
            <a:srgbClr val="8D181F"/>
          </a:solidFill>
          <a:latin typeface="Arial" charset="0"/>
        </a:defRPr>
      </a:lvl4pPr>
      <a:lvl5pPr algn="l" rtl="0" eaLnBrk="0" fontAlgn="base" hangingPunct="0">
        <a:spcBef>
          <a:spcPct val="0"/>
        </a:spcBef>
        <a:spcAft>
          <a:spcPct val="0"/>
        </a:spcAft>
        <a:defRPr sz="3600" b="1">
          <a:solidFill>
            <a:srgbClr val="8D181F"/>
          </a:solidFill>
          <a:latin typeface="Arial" charset="0"/>
        </a:defRPr>
      </a:lvl5pPr>
      <a:lvl6pPr marL="457200" algn="l" rtl="0" fontAlgn="base">
        <a:spcBef>
          <a:spcPct val="0"/>
        </a:spcBef>
        <a:spcAft>
          <a:spcPct val="0"/>
        </a:spcAft>
        <a:defRPr sz="3600" b="1">
          <a:solidFill>
            <a:srgbClr val="8D181F"/>
          </a:solidFill>
          <a:latin typeface="Arial" charset="0"/>
        </a:defRPr>
      </a:lvl6pPr>
      <a:lvl7pPr marL="914400" algn="l" rtl="0" fontAlgn="base">
        <a:spcBef>
          <a:spcPct val="0"/>
        </a:spcBef>
        <a:spcAft>
          <a:spcPct val="0"/>
        </a:spcAft>
        <a:defRPr sz="3600" b="1">
          <a:solidFill>
            <a:srgbClr val="8D181F"/>
          </a:solidFill>
          <a:latin typeface="Arial" charset="0"/>
        </a:defRPr>
      </a:lvl7pPr>
      <a:lvl8pPr marL="1371600" algn="l" rtl="0" fontAlgn="base">
        <a:spcBef>
          <a:spcPct val="0"/>
        </a:spcBef>
        <a:spcAft>
          <a:spcPct val="0"/>
        </a:spcAft>
        <a:defRPr sz="3600" b="1">
          <a:solidFill>
            <a:srgbClr val="8D181F"/>
          </a:solidFill>
          <a:latin typeface="Arial" charset="0"/>
        </a:defRPr>
      </a:lvl8pPr>
      <a:lvl9pPr marL="1828800" algn="l" rtl="0" fontAlgn="base">
        <a:spcBef>
          <a:spcPct val="0"/>
        </a:spcBef>
        <a:spcAft>
          <a:spcPct val="0"/>
        </a:spcAft>
        <a:defRPr sz="3600" b="1">
          <a:solidFill>
            <a:srgbClr val="8D181F"/>
          </a:solidFill>
          <a:latin typeface="Arial" charset="0"/>
        </a:defRPr>
      </a:lvl9pPr>
    </p:titleStyle>
    <p:bodyStyle>
      <a:lvl1pPr marL="342900" indent="-342900" algn="l" rtl="0" eaLnBrk="0" fontAlgn="base" hangingPunct="0">
        <a:lnSpc>
          <a:spcPct val="90000"/>
        </a:lnSpc>
        <a:spcBef>
          <a:spcPct val="20000"/>
        </a:spcBef>
        <a:spcAft>
          <a:spcPct val="0"/>
        </a:spcAft>
        <a:buClr>
          <a:schemeClr val="bg2"/>
        </a:buClr>
        <a:buChar char="•"/>
        <a:defRPr sz="2800">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bg2"/>
        </a:buClr>
        <a:buFont typeface="Times" pitchFamily="18" charset="0"/>
        <a:buChar char="•"/>
        <a:defRPr sz="2400">
          <a:solidFill>
            <a:schemeClr val="tx1"/>
          </a:solidFill>
          <a:latin typeface="+mn-lt"/>
        </a:defRPr>
      </a:lvl2pPr>
      <a:lvl3pPr marL="1143000" indent="-228600" algn="l" rtl="0" eaLnBrk="0" fontAlgn="base" hangingPunct="0">
        <a:lnSpc>
          <a:spcPct val="90000"/>
        </a:lnSpc>
        <a:spcBef>
          <a:spcPct val="20000"/>
        </a:spcBef>
        <a:spcAft>
          <a:spcPct val="0"/>
        </a:spcAft>
        <a:buClr>
          <a:schemeClr val="bg2"/>
        </a:buClr>
        <a:buChar char="•"/>
        <a:defRPr sz="2400">
          <a:solidFill>
            <a:schemeClr val="tx1"/>
          </a:solidFill>
          <a:latin typeface="+mn-lt"/>
        </a:defRPr>
      </a:lvl3pPr>
      <a:lvl4pPr marL="1600200" indent="-228600" algn="l" rtl="0" eaLnBrk="0" fontAlgn="base" hangingPunct="0">
        <a:lnSpc>
          <a:spcPct val="90000"/>
        </a:lnSpc>
        <a:spcBef>
          <a:spcPct val="20000"/>
        </a:spcBef>
        <a:spcAft>
          <a:spcPct val="0"/>
        </a:spcAft>
        <a:buClr>
          <a:schemeClr val="bg2"/>
        </a:buClr>
        <a:buFont typeface="Times" pitchFamily="18" charset="0"/>
        <a:buChar char="•"/>
        <a:defRPr sz="1600">
          <a:solidFill>
            <a:schemeClr val="tx1"/>
          </a:solidFill>
          <a:latin typeface="+mn-lt"/>
        </a:defRPr>
      </a:lvl4pPr>
      <a:lvl5pPr marL="2057400" indent="-228600" algn="l" rtl="0" eaLnBrk="0" fontAlgn="base" hangingPunct="0">
        <a:lnSpc>
          <a:spcPct val="90000"/>
        </a:lnSpc>
        <a:spcBef>
          <a:spcPct val="20000"/>
        </a:spcBef>
        <a:spcAft>
          <a:spcPct val="0"/>
        </a:spcAft>
        <a:buClr>
          <a:schemeClr val="bg2"/>
        </a:buClr>
        <a:buFont typeface="Times" pitchFamily="18" charset="0"/>
        <a:buChar char="•"/>
        <a:defRPr sz="1600">
          <a:solidFill>
            <a:schemeClr val="tx1"/>
          </a:solidFill>
          <a:latin typeface="+mn-lt"/>
        </a:defRPr>
      </a:lvl5pPr>
      <a:lvl6pPr marL="25146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6pPr>
      <a:lvl7pPr marL="29718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7pPr>
      <a:lvl8pPr marL="34290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8pPr>
      <a:lvl9pPr marL="3886200" indent="-228600" algn="l" rtl="0" fontAlgn="base">
        <a:lnSpc>
          <a:spcPct val="90000"/>
        </a:lnSpc>
        <a:spcBef>
          <a:spcPct val="20000"/>
        </a:spcBef>
        <a:spcAft>
          <a:spcPct val="0"/>
        </a:spcAft>
        <a:buClr>
          <a:schemeClr val="bg2"/>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1412776"/>
            <a:ext cx="8229600" cy="6858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4800" b="1" i="0" u="none" strike="noStrike" kern="0" cap="none" spc="0" normalizeH="0" baseline="0" noProof="0" dirty="0" smtClean="0">
                <a:ln>
                  <a:noFill/>
                </a:ln>
                <a:solidFill>
                  <a:srgbClr val="8D181F"/>
                </a:solidFill>
                <a:effectLst/>
                <a:uLnTx/>
                <a:uFillTx/>
                <a:latin typeface="+mj-lt"/>
                <a:ea typeface="+mj-ea"/>
                <a:cs typeface="Arial" charset="0"/>
              </a:rPr>
              <a:t>Worcestershire County Council Pension Fund </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GB" sz="3700" b="1" kern="0" dirty="0" smtClean="0">
              <a:solidFill>
                <a:srgbClr val="8D181F"/>
              </a:solidFill>
              <a:latin typeface="+mj-lt"/>
              <a:ea typeface="+mj-ea"/>
              <a:cs typeface="Arial" charset="0"/>
            </a:endParaRPr>
          </a:p>
        </p:txBody>
      </p:sp>
      <p:sp>
        <p:nvSpPr>
          <p:cNvPr id="3" name="Slide Number Placeholder 2"/>
          <p:cNvSpPr>
            <a:spLocks noGrp="1"/>
          </p:cNvSpPr>
          <p:nvPr>
            <p:ph type="sldNum" sz="quarter" idx="10"/>
          </p:nvPr>
        </p:nvSpPr>
        <p:spPr/>
        <p:txBody>
          <a:bodyPr/>
          <a:lstStyle/>
          <a:p>
            <a:pPr>
              <a:defRPr/>
            </a:pPr>
            <a:fld id="{7A773F51-CC50-4513-91DA-055BBE4BF3EC}" type="slidenum">
              <a:rPr lang="en-US" smtClean="0"/>
              <a:pPr>
                <a:defRPr/>
              </a:pPr>
              <a:t>1</a:t>
            </a:fld>
            <a:endParaRPr lang="en-US" sz="1400" b="0" dirty="0">
              <a:solidFill>
                <a:schemeClr val="tx1"/>
              </a:solidFill>
              <a:latin typeface="Times" pitchFamily="1"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91680" y="836712"/>
            <a:ext cx="5472608" cy="584775"/>
          </a:xfrm>
          <a:prstGeom prst="rect">
            <a:avLst/>
          </a:prstGeom>
          <a:noFill/>
        </p:spPr>
        <p:txBody>
          <a:bodyPr wrap="square" rtlCol="0">
            <a:spAutoFit/>
          </a:bodyPr>
          <a:lstStyle/>
          <a:p>
            <a:pPr algn="ctr"/>
            <a:r>
              <a:rPr lang="en-GB" sz="1600" b="1" dirty="0" smtClean="0">
                <a:latin typeface="Arial" pitchFamily="34" charset="0"/>
                <a:cs typeface="Arial" pitchFamily="34" charset="0"/>
              </a:rPr>
              <a:t>Proportion of the market value of investment assets held by the external fund managers at the year-end </a:t>
            </a:r>
            <a:endParaRPr lang="en-GB" sz="1600" b="1"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7A773F51-CC50-4513-91DA-055BBE4BF3EC}" type="slidenum">
              <a:rPr lang="en-US" smtClean="0"/>
              <a:pPr>
                <a:defRPr/>
              </a:pPr>
              <a:t>10</a:t>
            </a:fld>
            <a:endParaRPr lang="en-US" sz="1400" b="0" dirty="0">
              <a:solidFill>
                <a:schemeClr val="tx1"/>
              </a:solidFill>
              <a:latin typeface="Times" pitchFamily="1" charset="0"/>
            </a:endParaRPr>
          </a:p>
        </p:txBody>
      </p:sp>
      <p:pic>
        <p:nvPicPr>
          <p:cNvPr id="1025"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1484784"/>
            <a:ext cx="6912768"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A773F51-CC50-4513-91DA-055BBE4BF3EC}" type="slidenum">
              <a:rPr lang="en-US" smtClean="0"/>
              <a:pPr>
                <a:defRPr/>
              </a:pPr>
              <a:t>11</a:t>
            </a:fld>
            <a:endParaRPr lang="en-US" sz="1400" b="0" dirty="0">
              <a:solidFill>
                <a:schemeClr val="tx1"/>
              </a:solidFill>
              <a:latin typeface="Times" pitchFamily="1" charset="0"/>
            </a:endParaRPr>
          </a:p>
        </p:txBody>
      </p:sp>
      <p:sp>
        <p:nvSpPr>
          <p:cNvPr id="4" name="TextBox 3"/>
          <p:cNvSpPr txBox="1"/>
          <p:nvPr/>
        </p:nvSpPr>
        <p:spPr>
          <a:xfrm>
            <a:off x="539552" y="1052736"/>
            <a:ext cx="7776864" cy="4154984"/>
          </a:xfrm>
          <a:prstGeom prst="rect">
            <a:avLst/>
          </a:prstGeom>
          <a:noFill/>
        </p:spPr>
        <p:txBody>
          <a:bodyPr wrap="square" rtlCol="0">
            <a:spAutoFit/>
          </a:bodyPr>
          <a:lstStyle/>
          <a:p>
            <a:r>
              <a:rPr lang="en-GB" b="1" u="sng" dirty="0" smtClean="0">
                <a:latin typeface="+mn-lt"/>
              </a:rPr>
              <a:t>Investment Mandates </a:t>
            </a:r>
          </a:p>
          <a:p>
            <a:endParaRPr lang="en-GB" b="1" u="sng" dirty="0" smtClean="0">
              <a:latin typeface="+mn-lt"/>
            </a:endParaRPr>
          </a:p>
          <a:p>
            <a:r>
              <a:rPr lang="en-GB" b="1" dirty="0" smtClean="0">
                <a:latin typeface="+mn-lt"/>
              </a:rPr>
              <a:t>	-	Active / Passive</a:t>
            </a:r>
          </a:p>
          <a:p>
            <a:r>
              <a:rPr lang="en-GB" b="1" dirty="0" smtClean="0">
                <a:latin typeface="+mn-lt"/>
              </a:rPr>
              <a:t>	-	Indices  </a:t>
            </a:r>
          </a:p>
          <a:p>
            <a:r>
              <a:rPr lang="en-GB" b="1" dirty="0" smtClean="0">
                <a:latin typeface="+mn-lt"/>
              </a:rPr>
              <a:t>	-	Active targets </a:t>
            </a:r>
          </a:p>
          <a:p>
            <a:r>
              <a:rPr lang="en-GB" b="1" dirty="0" smtClean="0">
                <a:latin typeface="+mn-lt"/>
              </a:rPr>
              <a:t>	-	Investment guidelines and restrictions</a:t>
            </a:r>
          </a:p>
          <a:p>
            <a:r>
              <a:rPr lang="en-GB" b="1" dirty="0" smtClean="0">
                <a:latin typeface="+mn-lt"/>
              </a:rPr>
              <a:t>	-	Investment management fees</a:t>
            </a:r>
          </a:p>
          <a:p>
            <a:r>
              <a:rPr lang="en-GB" b="1" dirty="0" smtClean="0">
                <a:latin typeface="+mn-lt"/>
              </a:rPr>
              <a:t>	-	Transaction costs</a:t>
            </a:r>
          </a:p>
          <a:p>
            <a:r>
              <a:rPr lang="en-GB" b="1" dirty="0" smtClean="0">
                <a:latin typeface="+mn-lt"/>
              </a:rPr>
              <a:t>	-	Risk measurement</a:t>
            </a:r>
          </a:p>
          <a:p>
            <a:r>
              <a:rPr lang="en-GB" b="1" dirty="0" smtClean="0">
                <a:latin typeface="+mn-lt"/>
              </a:rPr>
              <a:t>	-	Performance measurement </a:t>
            </a:r>
          </a:p>
          <a:p>
            <a:r>
              <a:rPr lang="en-GB" b="1" dirty="0" smtClean="0">
                <a:latin typeface="+mn-lt"/>
              </a:rPr>
              <a:t>	-	Proxy voting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A773F51-CC50-4513-91DA-055BBE4BF3EC}" type="slidenum">
              <a:rPr lang="en-US" smtClean="0"/>
              <a:pPr>
                <a:defRPr/>
              </a:pPr>
              <a:t>12</a:t>
            </a:fld>
            <a:endParaRPr lang="en-US" sz="1400" b="0" dirty="0">
              <a:solidFill>
                <a:schemeClr val="tx1"/>
              </a:solidFill>
              <a:latin typeface="Times" pitchFamily="1" charset="0"/>
            </a:endParaRPr>
          </a:p>
        </p:txBody>
      </p:sp>
      <p:sp>
        <p:nvSpPr>
          <p:cNvPr id="3" name="TextBox 2"/>
          <p:cNvSpPr txBox="1"/>
          <p:nvPr/>
        </p:nvSpPr>
        <p:spPr>
          <a:xfrm>
            <a:off x="467544" y="980728"/>
            <a:ext cx="8280920" cy="3785652"/>
          </a:xfrm>
          <a:prstGeom prst="rect">
            <a:avLst/>
          </a:prstGeom>
          <a:noFill/>
        </p:spPr>
        <p:txBody>
          <a:bodyPr wrap="square" rtlCol="0">
            <a:spAutoFit/>
          </a:bodyPr>
          <a:lstStyle/>
          <a:p>
            <a:pPr algn="ctr"/>
            <a:r>
              <a:rPr lang="en-GB" b="1" dirty="0" smtClean="0">
                <a:latin typeface="+mn-lt"/>
              </a:rPr>
              <a:t>Global Custodian – BNY Mellon</a:t>
            </a:r>
          </a:p>
          <a:p>
            <a:endParaRPr lang="en-GB" b="1" u="sng" dirty="0" smtClean="0">
              <a:latin typeface="+mn-lt"/>
            </a:endParaRPr>
          </a:p>
          <a:p>
            <a:r>
              <a:rPr lang="en-GB" b="1" dirty="0" smtClean="0">
                <a:latin typeface="+mn-lt"/>
              </a:rPr>
              <a:t>	</a:t>
            </a:r>
            <a:r>
              <a:rPr lang="en-GB" dirty="0" smtClean="0">
                <a:latin typeface="+mn-lt"/>
              </a:rPr>
              <a:t>-	 safekeeping assets/securities</a:t>
            </a:r>
          </a:p>
          <a:p>
            <a:r>
              <a:rPr lang="en-GB" dirty="0" smtClean="0">
                <a:latin typeface="+mn-lt"/>
              </a:rPr>
              <a:t>	-	 settlement of purchases and sales</a:t>
            </a:r>
          </a:p>
          <a:p>
            <a:r>
              <a:rPr lang="en-GB" dirty="0" smtClean="0">
                <a:latin typeface="+mn-lt"/>
              </a:rPr>
              <a:t>	-	 collect income from assets e.g. dividends</a:t>
            </a:r>
          </a:p>
          <a:p>
            <a:r>
              <a:rPr lang="en-GB" dirty="0" smtClean="0">
                <a:latin typeface="+mn-lt"/>
              </a:rPr>
              <a:t>	-	 administer corporate actions</a:t>
            </a:r>
          </a:p>
          <a:p>
            <a:r>
              <a:rPr lang="en-GB" dirty="0" smtClean="0">
                <a:latin typeface="+mn-lt"/>
              </a:rPr>
              <a:t>	-	 maintain currency/cash bank accounts</a:t>
            </a:r>
          </a:p>
          <a:p>
            <a:r>
              <a:rPr lang="en-GB" dirty="0" smtClean="0">
                <a:latin typeface="+mn-lt"/>
              </a:rPr>
              <a:t>	-	 perform foreign exchange transactions</a:t>
            </a:r>
          </a:p>
          <a:p>
            <a:r>
              <a:rPr lang="en-GB" dirty="0" smtClean="0">
                <a:latin typeface="+mn-lt"/>
              </a:rPr>
              <a:t>	-	 fund accounting </a:t>
            </a:r>
          </a:p>
          <a:p>
            <a:r>
              <a:rPr lang="en-GB" dirty="0" smtClean="0">
                <a:latin typeface="+mn-lt"/>
              </a:rPr>
              <a:t>	-	 stock lending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A773F51-CC50-4513-91DA-055BBE4BF3EC}" type="slidenum">
              <a:rPr lang="en-US" smtClean="0"/>
              <a:pPr>
                <a:defRPr/>
              </a:pPr>
              <a:t>13</a:t>
            </a:fld>
            <a:endParaRPr lang="en-US" sz="1400" b="0" dirty="0">
              <a:solidFill>
                <a:schemeClr val="tx1"/>
              </a:solidFill>
              <a:latin typeface="Times" pitchFamily="1" charset="0"/>
            </a:endParaRPr>
          </a:p>
        </p:txBody>
      </p:sp>
      <p:sp>
        <p:nvSpPr>
          <p:cNvPr id="3" name="TextBox 2"/>
          <p:cNvSpPr txBox="1"/>
          <p:nvPr/>
        </p:nvSpPr>
        <p:spPr>
          <a:xfrm>
            <a:off x="1619672" y="639797"/>
            <a:ext cx="6048672" cy="584775"/>
          </a:xfrm>
          <a:prstGeom prst="rect">
            <a:avLst/>
          </a:prstGeom>
          <a:noFill/>
        </p:spPr>
        <p:txBody>
          <a:bodyPr wrap="square" rtlCol="0">
            <a:spAutoFit/>
          </a:bodyPr>
          <a:lstStyle/>
          <a:p>
            <a:pPr algn="ctr"/>
            <a:r>
              <a:rPr lang="en-GB" sz="3200" b="1" dirty="0" smtClean="0">
                <a:latin typeface="+mj-lt"/>
              </a:rPr>
              <a:t>LGPS Central – Asset Pooling </a:t>
            </a:r>
            <a:endParaRPr lang="en-GB" sz="3200" b="1" dirty="0">
              <a:latin typeface="+mj-lt"/>
            </a:endParaRPr>
          </a:p>
        </p:txBody>
      </p:sp>
      <p:sp>
        <p:nvSpPr>
          <p:cNvPr id="4" name="Rectangle 3"/>
          <p:cNvSpPr/>
          <p:nvPr/>
        </p:nvSpPr>
        <p:spPr>
          <a:xfrm>
            <a:off x="339914" y="1700808"/>
            <a:ext cx="8462845" cy="3277820"/>
          </a:xfrm>
          <a:prstGeom prst="rect">
            <a:avLst/>
          </a:prstGeom>
        </p:spPr>
        <p:txBody>
          <a:bodyPr wrap="square">
            <a:spAutoFit/>
          </a:bodyPr>
          <a:lstStyle/>
          <a:p>
            <a:r>
              <a:rPr lang="en-US" sz="2300" dirty="0" smtClean="0">
                <a:latin typeface="+mn-lt"/>
              </a:rPr>
              <a:t>• LGPS Central is being created because </a:t>
            </a:r>
            <a:r>
              <a:rPr lang="en-US" sz="2300" dirty="0">
                <a:latin typeface="+mn-lt"/>
              </a:rPr>
              <a:t>of government policy, to generate savings in </a:t>
            </a:r>
            <a:r>
              <a:rPr lang="en-US" sz="2300" dirty="0" smtClean="0">
                <a:latin typeface="+mn-lt"/>
              </a:rPr>
              <a:t> investment </a:t>
            </a:r>
            <a:r>
              <a:rPr lang="en-US" sz="2300" dirty="0">
                <a:latin typeface="+mn-lt"/>
              </a:rPr>
              <a:t>management fees without compromising </a:t>
            </a:r>
            <a:r>
              <a:rPr lang="en-US" sz="2300" dirty="0" smtClean="0">
                <a:latin typeface="+mn-lt"/>
              </a:rPr>
              <a:t>performance</a:t>
            </a:r>
          </a:p>
          <a:p>
            <a:endParaRPr lang="en-US" sz="2300" dirty="0">
              <a:latin typeface="+mn-lt"/>
            </a:endParaRPr>
          </a:p>
          <a:p>
            <a:r>
              <a:rPr lang="en-US" sz="2300" dirty="0" smtClean="0">
                <a:latin typeface="+mn-lt"/>
              </a:rPr>
              <a:t>• Crucially</a:t>
            </a:r>
            <a:r>
              <a:rPr lang="en-US" sz="2300" dirty="0">
                <a:latin typeface="+mn-lt"/>
              </a:rPr>
              <a:t>, the government expects pooled LGPS investment </a:t>
            </a:r>
            <a:r>
              <a:rPr lang="en-US" sz="2300" dirty="0" smtClean="0">
                <a:latin typeface="+mn-lt"/>
              </a:rPr>
              <a:t>  within </a:t>
            </a:r>
            <a:r>
              <a:rPr lang="en-US" sz="2300" dirty="0">
                <a:latin typeface="+mn-lt"/>
              </a:rPr>
              <a:t>a regulated </a:t>
            </a:r>
            <a:r>
              <a:rPr lang="en-US" sz="2300" dirty="0" smtClean="0">
                <a:latin typeface="+mn-lt"/>
              </a:rPr>
              <a:t>environment</a:t>
            </a:r>
          </a:p>
          <a:p>
            <a:endParaRPr lang="en-US" sz="2300" dirty="0">
              <a:latin typeface="+mn-lt"/>
            </a:endParaRPr>
          </a:p>
          <a:p>
            <a:r>
              <a:rPr lang="en-US" sz="2300" dirty="0">
                <a:latin typeface="+mn-lt"/>
              </a:rPr>
              <a:t>• </a:t>
            </a:r>
            <a:r>
              <a:rPr lang="en-US" sz="2300" dirty="0" smtClean="0">
                <a:latin typeface="+mn-lt"/>
              </a:rPr>
              <a:t>The government expects the regulated pools to be established by 1</a:t>
            </a:r>
            <a:r>
              <a:rPr lang="en-US" sz="2300" baseline="30000" dirty="0" smtClean="0">
                <a:latin typeface="+mn-lt"/>
              </a:rPr>
              <a:t>st</a:t>
            </a:r>
            <a:r>
              <a:rPr lang="en-US" sz="2300" dirty="0" smtClean="0">
                <a:latin typeface="+mn-lt"/>
              </a:rPr>
              <a:t> April 2018</a:t>
            </a:r>
            <a:endParaRPr lang="en-US" sz="2300" dirty="0">
              <a:latin typeface="+mn-lt"/>
            </a:endParaRPr>
          </a:p>
        </p:txBody>
      </p:sp>
    </p:spTree>
    <p:extLst>
      <p:ext uri="{BB962C8B-B14F-4D97-AF65-F5344CB8AC3E}">
        <p14:creationId xmlns:p14="http://schemas.microsoft.com/office/powerpoint/2010/main" val="4074384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A773F51-CC50-4513-91DA-055BBE4BF3EC}" type="slidenum">
              <a:rPr lang="en-US" smtClean="0"/>
              <a:pPr>
                <a:defRPr/>
              </a:pPr>
              <a:t>14</a:t>
            </a:fld>
            <a:endParaRPr lang="en-US" sz="1400" b="0" dirty="0">
              <a:solidFill>
                <a:schemeClr val="tx1"/>
              </a:solidFill>
              <a:latin typeface="Times" pitchFamily="1" charset="0"/>
            </a:endParaRP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20688"/>
            <a:ext cx="8208912"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9406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esentationTitle"/>
          <p:cNvSpPr txBox="1">
            <a:spLocks noChangeArrowheads="1"/>
          </p:cNvSpPr>
          <p:nvPr>
            <p:custDataLst>
              <p:tags r:id="rId1"/>
            </p:custDataLst>
          </p:nvPr>
        </p:nvSpPr>
        <p:spPr>
          <a:xfrm>
            <a:off x="539552" y="908720"/>
            <a:ext cx="8234362" cy="8731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b="1" i="0" u="none" strike="noStrike" kern="0" cap="none" spc="0" normalizeH="0" baseline="0" noProof="0" dirty="0" smtClean="0">
                <a:ln>
                  <a:noFill/>
                </a:ln>
                <a:solidFill>
                  <a:srgbClr val="8D181F"/>
                </a:solidFill>
                <a:effectLst/>
                <a:uLnTx/>
                <a:uFillTx/>
                <a:latin typeface="+mj-lt"/>
                <a:ea typeface="+mj-ea"/>
                <a:cs typeface="+mj-cs"/>
              </a:rPr>
              <a:t>2016 </a:t>
            </a:r>
            <a:r>
              <a:rPr lang="en-GB" b="1" kern="0" noProof="0" dirty="0" smtClean="0">
                <a:solidFill>
                  <a:srgbClr val="8D181F"/>
                </a:solidFill>
                <a:latin typeface="+mj-lt"/>
                <a:ea typeface="+mj-ea"/>
                <a:cs typeface="+mj-cs"/>
              </a:rPr>
              <a:t>ACTUARIAL </a:t>
            </a:r>
            <a:r>
              <a:rPr kumimoji="0" lang="en-GB" b="1" i="0" u="none" strike="noStrike" kern="0" cap="none" spc="0" normalizeH="0" baseline="0" noProof="0" dirty="0" smtClean="0">
                <a:ln>
                  <a:noFill/>
                </a:ln>
                <a:solidFill>
                  <a:srgbClr val="8D181F"/>
                </a:solidFill>
                <a:effectLst/>
                <a:uLnTx/>
                <a:uFillTx/>
                <a:latin typeface="+mj-lt"/>
                <a:ea typeface="+mj-ea"/>
                <a:cs typeface="+mj-cs"/>
              </a:rPr>
              <a:t>VALUATION </a:t>
            </a:r>
            <a:br>
              <a:rPr kumimoji="0" lang="en-GB" b="1" i="0" u="none" strike="noStrike" kern="0" cap="none" spc="0" normalizeH="0" baseline="0" noProof="0" dirty="0" smtClean="0">
                <a:ln>
                  <a:noFill/>
                </a:ln>
                <a:solidFill>
                  <a:srgbClr val="8D181F"/>
                </a:solidFill>
                <a:effectLst/>
                <a:uLnTx/>
                <a:uFillTx/>
                <a:latin typeface="+mj-lt"/>
                <a:ea typeface="+mj-ea"/>
                <a:cs typeface="+mj-cs"/>
              </a:rPr>
            </a:br>
            <a:r>
              <a:rPr kumimoji="0" lang="en-GB" b="1" i="0" u="none" strike="noStrike" kern="0" cap="none" spc="0" normalizeH="0" baseline="0" noProof="0" dirty="0" smtClean="0">
                <a:ln>
                  <a:noFill/>
                </a:ln>
                <a:solidFill>
                  <a:srgbClr val="8D181F"/>
                </a:solidFill>
                <a:effectLst/>
                <a:uLnTx/>
                <a:uFillTx/>
                <a:latin typeface="+mj-lt"/>
                <a:ea typeface="+mj-ea"/>
                <a:cs typeface="+mj-cs"/>
              </a:rPr>
              <a:t>KEY THEMES </a:t>
            </a:r>
            <a:br>
              <a:rPr kumimoji="0" lang="en-GB" b="1" i="0" u="none" strike="noStrike" kern="0" cap="none" spc="0" normalizeH="0" baseline="0" noProof="0" dirty="0" smtClean="0">
                <a:ln>
                  <a:noFill/>
                </a:ln>
                <a:solidFill>
                  <a:srgbClr val="8D181F"/>
                </a:solidFill>
                <a:effectLst/>
                <a:uLnTx/>
                <a:uFillTx/>
                <a:latin typeface="+mj-lt"/>
                <a:ea typeface="+mj-ea"/>
                <a:cs typeface="+mj-cs"/>
              </a:rPr>
            </a:br>
            <a:endParaRPr kumimoji="0" lang="en-GB" b="1" i="0" u="none" strike="noStrike" kern="0" cap="none" spc="0" normalizeH="0" baseline="0" noProof="0" dirty="0" smtClean="0">
              <a:ln>
                <a:noFill/>
              </a:ln>
              <a:solidFill>
                <a:schemeClr val="accent2"/>
              </a:solidFill>
              <a:effectLst/>
              <a:uLnTx/>
              <a:uFillTx/>
              <a:latin typeface="+mj-lt"/>
              <a:ea typeface="+mj-ea"/>
              <a:cs typeface="+mj-cs"/>
            </a:endParaRPr>
          </a:p>
        </p:txBody>
      </p:sp>
      <p:sp>
        <p:nvSpPr>
          <p:cNvPr id="3" name="Rectangle 3"/>
          <p:cNvSpPr txBox="1">
            <a:spLocks noChangeArrowheads="1"/>
          </p:cNvSpPr>
          <p:nvPr/>
        </p:nvSpPr>
        <p:spPr>
          <a:xfrm>
            <a:off x="323528" y="2276872"/>
            <a:ext cx="8683625" cy="3385542"/>
          </a:xfrm>
          <a:prstGeom prst="rect">
            <a:avLst/>
          </a:prstGeom>
          <a:noFill/>
        </p:spPr>
        <p:txBody>
          <a:bodyPr wrap="square">
            <a:spAutoFit/>
          </a:bodyPr>
          <a:lstStyle/>
          <a:p>
            <a:pPr marL="342900" marR="0" lvl="0" indent="-342900" algn="l" defTabSz="914400" rtl="0" eaLnBrk="1" fontAlgn="base" latinLnBrk="0" hangingPunct="1">
              <a:lnSpc>
                <a:spcPct val="90000"/>
              </a:lnSpc>
              <a:spcBef>
                <a:spcPct val="40000"/>
              </a:spcBef>
              <a:spcAft>
                <a:spcPct val="0"/>
              </a:spcAft>
              <a:buClr>
                <a:schemeClr val="hlink"/>
              </a:buClr>
              <a:buSzTx/>
              <a:buFontTx/>
              <a:buChar char="•"/>
              <a:tabLst/>
              <a:defRPr/>
            </a:pPr>
            <a:r>
              <a:rPr kumimoji="0" lang="en-GB" sz="1600" b="1" i="0" u="none" strike="noStrike" kern="0" cap="none" spc="0" normalizeH="0" baseline="0" noProof="0" dirty="0" smtClean="0">
                <a:ln>
                  <a:noFill/>
                </a:ln>
                <a:solidFill>
                  <a:schemeClr val="tx1"/>
                </a:solidFill>
                <a:effectLst/>
                <a:uLnTx/>
                <a:uFillTx/>
                <a:latin typeface="+mn-lt"/>
                <a:ea typeface="+mn-ea"/>
                <a:cs typeface="+mn-cs"/>
              </a:rPr>
              <a:t>The main purpose of the actuarial valuation is to review the Fund’s progress against its funding objective. This involves comparing the expected cost of providing the benefits already built up with the Fund’s assets, and making plans to recover any deficit; as well as working out the future contributions needed to cover the cost of the future benefits and other costs incurred in running the Fund.  </a:t>
            </a:r>
          </a:p>
          <a:p>
            <a:pPr marL="342900" marR="0" lvl="0" indent="-342900" algn="l" defTabSz="914400" rtl="0" eaLnBrk="1" fontAlgn="base" latinLnBrk="0" hangingPunct="1">
              <a:lnSpc>
                <a:spcPct val="90000"/>
              </a:lnSpc>
              <a:spcBef>
                <a:spcPct val="40000"/>
              </a:spcBef>
              <a:spcAft>
                <a:spcPct val="0"/>
              </a:spcAft>
              <a:buClr>
                <a:schemeClr val="hlink"/>
              </a:buClr>
              <a:buSzTx/>
              <a:tabLst/>
              <a:defRPr/>
            </a:pP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90000"/>
              </a:lnSpc>
              <a:spcBef>
                <a:spcPct val="40000"/>
              </a:spcBef>
              <a:spcAft>
                <a:spcPct val="0"/>
              </a:spcAft>
              <a:buClr>
                <a:schemeClr val="hlink"/>
              </a:buClr>
              <a:buSzTx/>
              <a:buFontTx/>
              <a:buChar char="•"/>
              <a:tabLst/>
              <a:defRPr/>
            </a:pPr>
            <a:r>
              <a:rPr kumimoji="0" lang="en-US" sz="1600" b="1" i="0" u="none" strike="noStrike" kern="0" cap="none" spc="0" normalizeH="0" baseline="0" noProof="0" dirty="0" smtClean="0">
                <a:ln>
                  <a:noFill/>
                </a:ln>
                <a:solidFill>
                  <a:schemeClr val="tx1"/>
                </a:solidFill>
                <a:effectLst/>
                <a:uLnTx/>
                <a:uFillTx/>
                <a:latin typeface="+mn-lt"/>
                <a:ea typeface="+mn-ea"/>
                <a:cs typeface="+mn-cs"/>
              </a:rPr>
              <a:t>The valuation also represents an opportunity for the Authority to consider their medium to long-term objectives for the Fund and to put in place ways of monitoring progress against these objectives, as well as agreeing triggers for further action or discussion.</a:t>
            </a:r>
          </a:p>
          <a:p>
            <a:pPr marL="342900" marR="0" lvl="0" indent="-342900" algn="l" defTabSz="914400" rtl="0" eaLnBrk="1" fontAlgn="base" latinLnBrk="0" hangingPunct="1">
              <a:lnSpc>
                <a:spcPct val="90000"/>
              </a:lnSpc>
              <a:spcBef>
                <a:spcPct val="40000"/>
              </a:spcBef>
              <a:spcAft>
                <a:spcPct val="0"/>
              </a:spcAft>
              <a:buClr>
                <a:schemeClr val="hlink"/>
              </a:buClr>
              <a:buSzTx/>
              <a:tabLst/>
              <a:defRPr/>
            </a:pPr>
            <a:endParaRPr kumimoji="0" lang="en-US"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90000"/>
              </a:lnSpc>
              <a:spcBef>
                <a:spcPct val="40000"/>
              </a:spcBef>
              <a:spcAft>
                <a:spcPct val="0"/>
              </a:spcAft>
              <a:buClr>
                <a:schemeClr val="hlink"/>
              </a:buClr>
              <a:buSzTx/>
              <a:buFontTx/>
              <a:buChar char="•"/>
              <a:tabLst/>
              <a:defRPr/>
            </a:pPr>
            <a:endParaRPr kumimoji="0" lang="en-US" sz="16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90000"/>
              </a:lnSpc>
              <a:spcBef>
                <a:spcPct val="40000"/>
              </a:spcBef>
              <a:spcAft>
                <a:spcPct val="0"/>
              </a:spcAft>
              <a:buClr>
                <a:schemeClr val="hlink"/>
              </a:buClr>
              <a:buSzTx/>
              <a:buFont typeface="Times" pitchFamily="18" charset="0"/>
              <a:buChar char="•"/>
              <a:tabLst/>
              <a:defRPr/>
            </a:pPr>
            <a:endParaRPr kumimoji="0" lang="en-GB" sz="1400" b="0" i="0" u="none" strike="noStrike" kern="0" cap="none" spc="0" normalizeH="0" baseline="0" noProof="0" dirty="0" smtClean="0">
              <a:ln>
                <a:noFill/>
              </a:ln>
              <a:solidFill>
                <a:schemeClr val="tx1"/>
              </a:solidFill>
              <a:effectLst/>
              <a:uLnTx/>
              <a:uFillTx/>
              <a:latin typeface="+mn-lt"/>
            </a:endParaRPr>
          </a:p>
        </p:txBody>
      </p:sp>
      <p:sp>
        <p:nvSpPr>
          <p:cNvPr id="4" name="Slide Number Placeholder 3"/>
          <p:cNvSpPr>
            <a:spLocks noGrp="1"/>
          </p:cNvSpPr>
          <p:nvPr>
            <p:ph type="sldNum" sz="quarter" idx="10"/>
          </p:nvPr>
        </p:nvSpPr>
        <p:spPr/>
        <p:txBody>
          <a:bodyPr/>
          <a:lstStyle/>
          <a:p>
            <a:pPr>
              <a:defRPr/>
            </a:pPr>
            <a:fld id="{7A773F51-CC50-4513-91DA-055BBE4BF3EC}" type="slidenum">
              <a:rPr lang="en-US" smtClean="0"/>
              <a:pPr>
                <a:defRPr/>
              </a:pPr>
              <a:t>15</a:t>
            </a:fld>
            <a:endParaRPr lang="en-US" sz="1400" b="0" dirty="0">
              <a:solidFill>
                <a:schemeClr val="tx1"/>
              </a:solidFill>
              <a:latin typeface="Times" pitchFamily="1"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1560" y="476672"/>
            <a:ext cx="7920880" cy="461665"/>
          </a:xfrm>
          <a:prstGeom prst="rect">
            <a:avLst/>
          </a:prstGeom>
        </p:spPr>
        <p:txBody>
          <a:bodyPr wrap="square">
            <a:spAutoFit/>
          </a:bodyPr>
          <a:lstStyle/>
          <a:p>
            <a:pPr algn="ctr"/>
            <a:r>
              <a:rPr lang="en-GB" b="1" dirty="0" smtClean="0">
                <a:latin typeface="+mj-lt"/>
              </a:rPr>
              <a:t>Solvency Funding Position </a:t>
            </a:r>
            <a:endParaRPr lang="en-GB" b="1" dirty="0">
              <a:latin typeface="+mj-lt"/>
            </a:endParaRPr>
          </a:p>
        </p:txBody>
      </p:sp>
      <p:sp>
        <p:nvSpPr>
          <p:cNvPr id="4" name="Slide Number Placeholder 3"/>
          <p:cNvSpPr>
            <a:spLocks noGrp="1"/>
          </p:cNvSpPr>
          <p:nvPr>
            <p:ph type="sldNum" sz="quarter" idx="10"/>
          </p:nvPr>
        </p:nvSpPr>
        <p:spPr/>
        <p:txBody>
          <a:bodyPr/>
          <a:lstStyle/>
          <a:p>
            <a:pPr>
              <a:defRPr/>
            </a:pPr>
            <a:fld id="{7A773F51-CC50-4513-91DA-055BBE4BF3EC}" type="slidenum">
              <a:rPr lang="en-US" smtClean="0"/>
              <a:pPr>
                <a:defRPr/>
              </a:pPr>
              <a:t>16</a:t>
            </a:fld>
            <a:endParaRPr lang="en-US" sz="1400" b="0" dirty="0">
              <a:solidFill>
                <a:schemeClr val="tx1"/>
              </a:solidFill>
              <a:latin typeface="Times" pitchFamily="1"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124744"/>
            <a:ext cx="720080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1"/>
          <p:cNvSpPr>
            <a:spLocks noChangeArrowheads="1"/>
          </p:cNvSpPr>
          <p:nvPr/>
        </p:nvSpPr>
        <p:spPr bwMode="gray">
          <a:xfrm>
            <a:off x="755575" y="404664"/>
            <a:ext cx="7776864" cy="760959"/>
          </a:xfrm>
          <a:prstGeom prst="rect">
            <a:avLst/>
          </a:prstGeom>
          <a:noFill/>
          <a:ln w="9525" algn="ctr">
            <a:noFill/>
            <a:miter lim="800000"/>
            <a:headEnd/>
            <a:tailEnd/>
          </a:ln>
          <a:effectLst/>
        </p:spPr>
        <p:txBody>
          <a:bodyPr wrap="square" lIns="72000" tIns="72000" rIns="72000" bIns="72000" anchor="ctr">
            <a:spAutoFit/>
          </a:bodyPr>
          <a:lstStyle/>
          <a:p>
            <a:pPr marL="180975" indent="-180975" algn="ctr" eaLnBrk="0" hangingPunct="0">
              <a:lnSpc>
                <a:spcPct val="100000"/>
              </a:lnSpc>
              <a:buClr>
                <a:schemeClr val="hlink"/>
              </a:buClr>
            </a:pPr>
            <a:r>
              <a:rPr lang="en-GB" altLang="zh-CN" sz="2000" b="1" dirty="0" smtClean="0">
                <a:solidFill>
                  <a:schemeClr val="accent4"/>
                </a:solidFill>
                <a:latin typeface="Arial" pitchFamily="34" charset="0"/>
                <a:ea typeface="SimSun" pitchFamily="2" charset="-122"/>
                <a:cs typeface="Arial" pitchFamily="34" charset="0"/>
              </a:rPr>
              <a:t>Reasons for Change in Funding </a:t>
            </a:r>
            <a:r>
              <a:rPr lang="en-GB" altLang="zh-CN" sz="2000" b="1" dirty="0">
                <a:solidFill>
                  <a:schemeClr val="accent4"/>
                </a:solidFill>
                <a:latin typeface="Arial" pitchFamily="34" charset="0"/>
                <a:ea typeface="SimSun" pitchFamily="2" charset="-122"/>
                <a:cs typeface="Arial" pitchFamily="34" charset="0"/>
              </a:rPr>
              <a:t>P</a:t>
            </a:r>
            <a:r>
              <a:rPr lang="en-GB" altLang="zh-CN" sz="2000" b="1" dirty="0" smtClean="0">
                <a:solidFill>
                  <a:schemeClr val="accent4"/>
                </a:solidFill>
                <a:latin typeface="Arial" pitchFamily="34" charset="0"/>
                <a:ea typeface="SimSun" pitchFamily="2" charset="-122"/>
                <a:cs typeface="Arial" pitchFamily="34" charset="0"/>
              </a:rPr>
              <a:t>osition Since the 2013 Actuarial </a:t>
            </a:r>
            <a:r>
              <a:rPr lang="en-GB" altLang="zh-CN" sz="2000" b="1" dirty="0">
                <a:solidFill>
                  <a:schemeClr val="accent4"/>
                </a:solidFill>
                <a:latin typeface="Arial" pitchFamily="34" charset="0"/>
                <a:ea typeface="SimSun" pitchFamily="2" charset="-122"/>
                <a:cs typeface="Arial" pitchFamily="34" charset="0"/>
              </a:rPr>
              <a:t>V</a:t>
            </a:r>
            <a:r>
              <a:rPr lang="en-GB" altLang="zh-CN" sz="2000" b="1" dirty="0" smtClean="0">
                <a:solidFill>
                  <a:schemeClr val="accent4"/>
                </a:solidFill>
                <a:latin typeface="Arial" pitchFamily="34" charset="0"/>
                <a:ea typeface="SimSun" pitchFamily="2" charset="-122"/>
                <a:cs typeface="Arial" pitchFamily="34" charset="0"/>
              </a:rPr>
              <a:t>aluation </a:t>
            </a:r>
            <a:endParaRPr lang="en-GB" altLang="zh-CN" sz="2000" b="1" dirty="0">
              <a:solidFill>
                <a:schemeClr val="accent4"/>
              </a:solidFill>
              <a:latin typeface="Arial" pitchFamily="34" charset="0"/>
              <a:ea typeface="SimSun" pitchFamily="2" charset="-122"/>
              <a:cs typeface="Arial" pitchFamily="34" charset="0"/>
            </a:endParaRPr>
          </a:p>
        </p:txBody>
      </p:sp>
      <p:sp>
        <p:nvSpPr>
          <p:cNvPr id="13" name="Slide Number Placeholder 12"/>
          <p:cNvSpPr>
            <a:spLocks noGrp="1"/>
          </p:cNvSpPr>
          <p:nvPr>
            <p:ph type="sldNum" sz="quarter" idx="10"/>
          </p:nvPr>
        </p:nvSpPr>
        <p:spPr/>
        <p:txBody>
          <a:bodyPr/>
          <a:lstStyle/>
          <a:p>
            <a:pPr>
              <a:defRPr/>
            </a:pPr>
            <a:fld id="{7A773F51-CC50-4513-91DA-055BBE4BF3EC}" type="slidenum">
              <a:rPr lang="en-US" smtClean="0"/>
              <a:pPr>
                <a:defRPr/>
              </a:pPr>
              <a:t>17</a:t>
            </a:fld>
            <a:endParaRPr lang="en-US" sz="1400" b="0" dirty="0">
              <a:solidFill>
                <a:schemeClr val="tx1"/>
              </a:solidFill>
              <a:latin typeface="Times" pitchFamily="1"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165623"/>
            <a:ext cx="7992887" cy="4730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A773F51-CC50-4513-91DA-055BBE4BF3EC}" type="slidenum">
              <a:rPr lang="en-US" smtClean="0"/>
              <a:pPr>
                <a:defRPr/>
              </a:pPr>
              <a:t>18</a:t>
            </a:fld>
            <a:endParaRPr lang="en-US" sz="1400" b="0" dirty="0">
              <a:solidFill>
                <a:schemeClr val="tx1"/>
              </a:solidFill>
              <a:latin typeface="Times" pitchFamily="1" charset="0"/>
            </a:endParaRPr>
          </a:p>
        </p:txBody>
      </p:sp>
      <p:pic>
        <p:nvPicPr>
          <p:cNvPr id="409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980728"/>
            <a:ext cx="8064896"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051720" y="548680"/>
            <a:ext cx="5112568" cy="400110"/>
          </a:xfrm>
          <a:prstGeom prst="rect">
            <a:avLst/>
          </a:prstGeom>
          <a:noFill/>
        </p:spPr>
        <p:txBody>
          <a:bodyPr wrap="square" rtlCol="0">
            <a:spAutoFit/>
          </a:bodyPr>
          <a:lstStyle/>
          <a:p>
            <a:pPr algn="ctr"/>
            <a:r>
              <a:rPr lang="en-GB" sz="2000" b="1" dirty="0" smtClean="0">
                <a:latin typeface="+mn-lt"/>
              </a:rPr>
              <a:t>Pension Fund Governance Structure</a:t>
            </a:r>
            <a:endParaRPr lang="en-GB" sz="2000" b="1"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24744"/>
            <a:ext cx="8208912" cy="4001095"/>
          </a:xfrm>
          <a:prstGeom prst="rect">
            <a:avLst/>
          </a:prstGeom>
          <a:noFill/>
        </p:spPr>
        <p:txBody>
          <a:bodyPr wrap="square" rtlCol="0">
            <a:spAutoFit/>
          </a:bodyPr>
          <a:lstStyle/>
          <a:p>
            <a:r>
              <a:rPr lang="en-GB" b="1" dirty="0" smtClean="0">
                <a:latin typeface="+mn-lt"/>
              </a:rPr>
              <a:t>Opportunities to get involved with the management of the Pension Fund</a:t>
            </a:r>
          </a:p>
          <a:p>
            <a:r>
              <a:rPr lang="en-GB" b="1" dirty="0" smtClean="0">
                <a:latin typeface="+mn-lt"/>
              </a:rPr>
              <a:t> </a:t>
            </a:r>
          </a:p>
          <a:p>
            <a:r>
              <a:rPr lang="en-GB" b="1" dirty="0" smtClean="0">
                <a:latin typeface="+mn-lt"/>
              </a:rPr>
              <a:t>  • Pension Committee – next meeting  16/06/2017</a:t>
            </a:r>
          </a:p>
          <a:p>
            <a:endParaRPr lang="en-GB" b="1" dirty="0" smtClean="0">
              <a:latin typeface="+mn-lt"/>
            </a:endParaRPr>
          </a:p>
          <a:p>
            <a:r>
              <a:rPr lang="en-GB" b="1" dirty="0" smtClean="0">
                <a:latin typeface="+mn-lt"/>
              </a:rPr>
              <a:t>        -	Contact Cllr. B. Banks (Chairman) </a:t>
            </a:r>
          </a:p>
          <a:p>
            <a:r>
              <a:rPr lang="en-GB" b="1" dirty="0" smtClean="0">
                <a:latin typeface="+mn-lt"/>
              </a:rPr>
              <a:t>        -	Contact Sean Pearce   (Chief Financial Officer)</a:t>
            </a:r>
          </a:p>
          <a:p>
            <a:endParaRPr lang="en-GB" b="1" dirty="0" smtClean="0">
              <a:latin typeface="+mn-lt"/>
            </a:endParaRPr>
          </a:p>
          <a:p>
            <a:pPr lvl="0"/>
            <a:r>
              <a:rPr lang="en-GB" b="1" dirty="0"/>
              <a:t> </a:t>
            </a:r>
            <a:r>
              <a:rPr lang="en-GB" b="1" dirty="0" smtClean="0"/>
              <a:t> •  </a:t>
            </a:r>
            <a:r>
              <a:rPr lang="en-GB" b="1" dirty="0" smtClean="0">
                <a:solidFill>
                  <a:srgbClr val="000000"/>
                </a:solidFill>
                <a:latin typeface="Arial"/>
              </a:rPr>
              <a:t>Pension Investment Advisory Panel</a:t>
            </a:r>
          </a:p>
          <a:p>
            <a:pPr lvl="0"/>
            <a:endParaRPr lang="en-GB" sz="1400" dirty="0">
              <a:solidFill>
                <a:srgbClr val="000000"/>
              </a:solidFill>
              <a:latin typeface="Arial"/>
            </a:endParaRPr>
          </a:p>
          <a:p>
            <a:r>
              <a:rPr lang="en-GB" b="1" dirty="0" smtClean="0">
                <a:latin typeface="+mn-lt"/>
              </a:rPr>
              <a:t>  •  Pension Administration Advisory Forum </a:t>
            </a:r>
            <a:r>
              <a:rPr lang="en-GB" sz="1400" dirty="0" smtClean="0">
                <a:latin typeface="+mn-lt"/>
              </a:rPr>
              <a:t>	</a:t>
            </a:r>
          </a:p>
        </p:txBody>
      </p:sp>
      <p:sp>
        <p:nvSpPr>
          <p:cNvPr id="3" name="Slide Number Placeholder 2"/>
          <p:cNvSpPr>
            <a:spLocks noGrp="1"/>
          </p:cNvSpPr>
          <p:nvPr>
            <p:ph type="sldNum" sz="quarter" idx="10"/>
          </p:nvPr>
        </p:nvSpPr>
        <p:spPr/>
        <p:txBody>
          <a:bodyPr/>
          <a:lstStyle/>
          <a:p>
            <a:pPr>
              <a:defRPr/>
            </a:pPr>
            <a:fld id="{7A773F51-CC50-4513-91DA-055BBE4BF3EC}" type="slidenum">
              <a:rPr lang="en-US" smtClean="0"/>
              <a:pPr>
                <a:defRPr/>
              </a:pPr>
              <a:t>19</a:t>
            </a:fld>
            <a:endParaRPr lang="en-US" sz="1400" b="0" dirty="0">
              <a:solidFill>
                <a:schemeClr val="tx1"/>
              </a:solidFill>
              <a:latin typeface="Times" pitchFamily="1"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403648" y="620687"/>
          <a:ext cx="6552728" cy="5256585"/>
        </p:xfrm>
        <a:graphic>
          <a:graphicData uri="http://schemas.openxmlformats.org/drawingml/2006/table">
            <a:tbl>
              <a:tblPr/>
              <a:tblGrid>
                <a:gridCol w="852632"/>
                <a:gridCol w="5700096"/>
              </a:tblGrid>
              <a:tr h="335915">
                <a:tc gridSpan="2">
                  <a:txBody>
                    <a:bodyPr/>
                    <a:lstStyle/>
                    <a:p>
                      <a:pPr>
                        <a:spcAft>
                          <a:spcPts val="0"/>
                        </a:spcAft>
                      </a:pPr>
                      <a:r>
                        <a:rPr lang="en-GB" sz="1000" b="1" dirty="0">
                          <a:solidFill>
                            <a:srgbClr val="FFFFFF"/>
                          </a:solidFill>
                          <a:latin typeface="Arial"/>
                          <a:ea typeface="Times New Roman"/>
                          <a:cs typeface="Times New Roman"/>
                        </a:rPr>
                        <a:t>Aims and purpose of the Scheme</a:t>
                      </a:r>
                      <a:endParaRPr lang="en-GB" sz="12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hMerge="1">
                  <a:txBody>
                    <a:bodyPr/>
                    <a:lstStyle/>
                    <a:p>
                      <a:endParaRPr lang="en-GB"/>
                    </a:p>
                  </a:txBody>
                  <a:tcPr/>
                </a:tc>
              </a:tr>
              <a:tr h="320156">
                <a:tc gridSpan="2">
                  <a:txBody>
                    <a:bodyPr/>
                    <a:lstStyle/>
                    <a:p>
                      <a:pPr>
                        <a:spcAft>
                          <a:spcPts val="0"/>
                        </a:spcAft>
                      </a:pPr>
                      <a:r>
                        <a:rPr lang="en-GB" sz="2000" b="1" dirty="0">
                          <a:latin typeface="Arial"/>
                          <a:ea typeface="Times New Roman"/>
                          <a:cs typeface="Times New Roman"/>
                        </a:rPr>
                        <a:t>The aims of the Scheme are to:</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hMerge="1">
                  <a:txBody>
                    <a:bodyPr/>
                    <a:lstStyle/>
                    <a:p>
                      <a:endParaRPr lang="en-GB"/>
                    </a:p>
                  </a:txBody>
                  <a:tcPr/>
                </a:tc>
              </a:tr>
              <a:tr h="1280623">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enable employer contribution rates to be kept as nearly constant as possible and at reasonable cost to the taxpayers, scheduled, designated, community  and admitted bodies</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r h="438487">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manage employers’ liabilities effectively</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r h="640312">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ensure that sufficient resources are available to meet all liabilities as they fall due, and</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r h="640312">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maximise the returns from investments within reasonable risk parameters</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r h="320156">
                <a:tc gridSpan="2">
                  <a:txBody>
                    <a:bodyPr/>
                    <a:lstStyle/>
                    <a:p>
                      <a:pPr>
                        <a:spcAft>
                          <a:spcPts val="0"/>
                        </a:spcAft>
                      </a:pPr>
                      <a:r>
                        <a:rPr lang="en-GB" sz="2000" b="1" dirty="0">
                          <a:latin typeface="Arial"/>
                          <a:ea typeface="Times New Roman"/>
                          <a:cs typeface="Times New Roman"/>
                        </a:rPr>
                        <a:t>The purpose of the Scheme is to:</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hMerge="1">
                  <a:txBody>
                    <a:bodyPr/>
                    <a:lstStyle/>
                    <a:p>
                      <a:endParaRPr lang="en-GB"/>
                    </a:p>
                  </a:txBody>
                  <a:tcPr/>
                </a:tc>
              </a:tr>
              <a:tr h="640312">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receive monies in respect of contributions, transfer values and investment income, and</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r h="640312">
                <a:tc>
                  <a:txBody>
                    <a:bodyPr/>
                    <a:lstStyle/>
                    <a:p>
                      <a:pPr>
                        <a:spcAft>
                          <a:spcPts val="0"/>
                        </a:spcAft>
                      </a:pPr>
                      <a:r>
                        <a:rPr lang="en-GB" sz="2000" b="1" dirty="0">
                          <a:latin typeface="Arial"/>
                          <a:ea typeface="Times New Roman"/>
                          <a:cs typeface="Times New Roman"/>
                        </a:rPr>
                        <a:t>  </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spcAft>
                          <a:spcPts val="0"/>
                        </a:spcAft>
                      </a:pPr>
                      <a:r>
                        <a:rPr lang="en-GB" sz="2000" dirty="0">
                          <a:latin typeface="Arial"/>
                          <a:ea typeface="Times New Roman"/>
                          <a:cs typeface="Times New Roman"/>
                        </a:rPr>
                        <a:t>pay out monies in respect of scheme benefits, transfer values, costs, charges and expenses</a:t>
                      </a:r>
                      <a:endParaRPr lang="en-GB" sz="2000" dirty="0">
                        <a:latin typeface="Times"/>
                        <a:ea typeface="Times New Roman"/>
                        <a:cs typeface="Times New Roman"/>
                      </a:endParaRPr>
                    </a:p>
                  </a:txBody>
                  <a:tcPr marL="68580" marR="68580" marT="0" marB="0">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r>
            </a:tbl>
          </a:graphicData>
        </a:graphic>
      </p:graphicFrame>
      <p:pic>
        <p:nvPicPr>
          <p:cNvPr id="12" name="il_fi" descr="http://us.cdn2.123rf.com/168nwm/outstyle/outstyle0912/outstyle091200003/6180728-red-check-mark-isolated-on-white-part-of-a-series.jpg"/>
          <p:cNvPicPr/>
          <p:nvPr/>
        </p:nvPicPr>
        <p:blipFill>
          <a:blip r:embed="rId3" cstate="print"/>
          <a:srcRect/>
          <a:stretch>
            <a:fillRect/>
          </a:stretch>
        </p:blipFill>
        <p:spPr bwMode="auto">
          <a:xfrm>
            <a:off x="1619672" y="1700808"/>
            <a:ext cx="432048" cy="360040"/>
          </a:xfrm>
          <a:prstGeom prst="rect">
            <a:avLst/>
          </a:prstGeom>
          <a:noFill/>
          <a:ln w="9525">
            <a:noFill/>
            <a:miter lim="800000"/>
            <a:headEnd/>
            <a:tailEnd/>
          </a:ln>
          <a:effectLst>
            <a:outerShdw sx="1000" sy="1000" algn="ctr" rotWithShape="0">
              <a:srgbClr val="000000">
                <a:alpha val="0"/>
              </a:srgbClr>
            </a:outerShdw>
          </a:effectLst>
        </p:spPr>
      </p:pic>
      <p:pic>
        <p:nvPicPr>
          <p:cNvPr id="13" name="il_fi" descr="http://us.cdn2.123rf.com/168nwm/outstyle/outstyle0912/outstyle091200003/6180728-red-check-mark-isolated-on-white-part-of-a-series.jpg"/>
          <p:cNvPicPr/>
          <p:nvPr/>
        </p:nvPicPr>
        <p:blipFill>
          <a:blip r:embed="rId3" cstate="print"/>
          <a:srcRect/>
          <a:stretch>
            <a:fillRect/>
          </a:stretch>
        </p:blipFill>
        <p:spPr bwMode="auto">
          <a:xfrm>
            <a:off x="1619672" y="2636912"/>
            <a:ext cx="432048" cy="360040"/>
          </a:xfrm>
          <a:prstGeom prst="rect">
            <a:avLst/>
          </a:prstGeom>
          <a:noFill/>
          <a:ln w="9525">
            <a:noFill/>
            <a:miter lim="800000"/>
            <a:headEnd/>
            <a:tailEnd/>
          </a:ln>
          <a:effectLst>
            <a:outerShdw sx="1000" sy="1000" algn="ctr" rotWithShape="0">
              <a:srgbClr val="000000">
                <a:alpha val="0"/>
              </a:srgbClr>
            </a:outerShdw>
          </a:effectLst>
        </p:spPr>
      </p:pic>
      <p:pic>
        <p:nvPicPr>
          <p:cNvPr id="14" name="il_fi" descr="http://us.cdn2.123rf.com/168nwm/outstyle/outstyle0912/outstyle091200003/6180728-red-check-mark-isolated-on-white-part-of-a-series.jpg"/>
          <p:cNvPicPr/>
          <p:nvPr/>
        </p:nvPicPr>
        <p:blipFill>
          <a:blip r:embed="rId3" cstate="print"/>
          <a:srcRect/>
          <a:stretch>
            <a:fillRect/>
          </a:stretch>
        </p:blipFill>
        <p:spPr bwMode="auto">
          <a:xfrm>
            <a:off x="1619672" y="3140968"/>
            <a:ext cx="432048" cy="360040"/>
          </a:xfrm>
          <a:prstGeom prst="rect">
            <a:avLst/>
          </a:prstGeom>
          <a:noFill/>
          <a:ln w="9525">
            <a:noFill/>
            <a:miter lim="800000"/>
            <a:headEnd/>
            <a:tailEnd/>
          </a:ln>
          <a:effectLst>
            <a:outerShdw sx="1000" sy="1000" algn="ctr" rotWithShape="0">
              <a:srgbClr val="000000">
                <a:alpha val="0"/>
              </a:srgbClr>
            </a:outerShdw>
          </a:effectLst>
        </p:spPr>
      </p:pic>
      <p:pic>
        <p:nvPicPr>
          <p:cNvPr id="15" name="il_fi" descr="http://us.cdn2.123rf.com/168nwm/outstyle/outstyle0912/outstyle091200003/6180728-red-check-mark-isolated-on-white-part-of-a-series.jpg"/>
          <p:cNvPicPr/>
          <p:nvPr/>
        </p:nvPicPr>
        <p:blipFill>
          <a:blip r:embed="rId3" cstate="print"/>
          <a:srcRect/>
          <a:stretch>
            <a:fillRect/>
          </a:stretch>
        </p:blipFill>
        <p:spPr bwMode="auto">
          <a:xfrm>
            <a:off x="1619672" y="3789040"/>
            <a:ext cx="432048" cy="360040"/>
          </a:xfrm>
          <a:prstGeom prst="rect">
            <a:avLst/>
          </a:prstGeom>
          <a:noFill/>
          <a:ln w="9525">
            <a:noFill/>
            <a:miter lim="800000"/>
            <a:headEnd/>
            <a:tailEnd/>
          </a:ln>
          <a:effectLst>
            <a:outerShdw sx="1000" sy="1000" algn="ctr" rotWithShape="0">
              <a:srgbClr val="000000">
                <a:alpha val="0"/>
              </a:srgbClr>
            </a:outerShdw>
          </a:effectLst>
        </p:spPr>
      </p:pic>
      <p:pic>
        <p:nvPicPr>
          <p:cNvPr id="16" name="il_fi" descr="http://us.cdn2.123rf.com/168nwm/outstyle/outstyle0912/outstyle091200003/6180728-red-check-mark-isolated-on-white-part-of-a-series.jpg"/>
          <p:cNvPicPr/>
          <p:nvPr/>
        </p:nvPicPr>
        <p:blipFill>
          <a:blip r:embed="rId3" cstate="print"/>
          <a:srcRect/>
          <a:stretch>
            <a:fillRect/>
          </a:stretch>
        </p:blipFill>
        <p:spPr bwMode="auto">
          <a:xfrm>
            <a:off x="1619672" y="4869160"/>
            <a:ext cx="432048" cy="360040"/>
          </a:xfrm>
          <a:prstGeom prst="rect">
            <a:avLst/>
          </a:prstGeom>
          <a:noFill/>
          <a:ln w="9525">
            <a:noFill/>
            <a:miter lim="800000"/>
            <a:headEnd/>
            <a:tailEnd/>
          </a:ln>
          <a:effectLst>
            <a:outerShdw sx="1000" sy="1000" algn="ctr" rotWithShape="0">
              <a:srgbClr val="000000">
                <a:alpha val="0"/>
              </a:srgbClr>
            </a:outerShdw>
          </a:effectLst>
        </p:spPr>
      </p:pic>
      <p:pic>
        <p:nvPicPr>
          <p:cNvPr id="17" name="il_fi" descr="http://us.cdn2.123rf.com/168nwm/outstyle/outstyle0912/outstyle091200003/6180728-red-check-mark-isolated-on-white-part-of-a-series.jpg"/>
          <p:cNvPicPr/>
          <p:nvPr/>
        </p:nvPicPr>
        <p:blipFill>
          <a:blip r:embed="rId3" cstate="print"/>
          <a:srcRect/>
          <a:stretch>
            <a:fillRect/>
          </a:stretch>
        </p:blipFill>
        <p:spPr bwMode="auto">
          <a:xfrm>
            <a:off x="1619672" y="5517232"/>
            <a:ext cx="432048" cy="360040"/>
          </a:xfrm>
          <a:prstGeom prst="rect">
            <a:avLst/>
          </a:prstGeom>
          <a:noFill/>
          <a:ln w="9525">
            <a:noFill/>
            <a:miter lim="800000"/>
            <a:headEnd/>
            <a:tailEnd/>
          </a:ln>
          <a:effectLst>
            <a:outerShdw sx="1000" sy="1000" algn="ctr" rotWithShape="0">
              <a:srgbClr val="000000">
                <a:alpha val="0"/>
              </a:srgbClr>
            </a:outerShdw>
          </a:effectLst>
        </p:spPr>
      </p:pic>
      <p:sp>
        <p:nvSpPr>
          <p:cNvPr id="9" name="Slide Number Placeholder 8"/>
          <p:cNvSpPr>
            <a:spLocks noGrp="1"/>
          </p:cNvSpPr>
          <p:nvPr>
            <p:ph type="sldNum" sz="quarter" idx="10"/>
          </p:nvPr>
        </p:nvSpPr>
        <p:spPr/>
        <p:txBody>
          <a:bodyPr/>
          <a:lstStyle/>
          <a:p>
            <a:pPr>
              <a:defRPr/>
            </a:pPr>
            <a:fld id="{38C37E11-1374-4551-9EC4-617A62C275FD}" type="slidenum">
              <a:rPr lang="en-US" smtClean="0"/>
              <a:pPr>
                <a:defRPr/>
              </a:pPr>
              <a:t>2</a:t>
            </a:fld>
            <a:endParaRPr lang="en-US" sz="1400" b="0" dirty="0">
              <a:solidFill>
                <a:schemeClr val="tx1"/>
              </a:solidFill>
              <a:latin typeface="Times" pitchFamily="1"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23728" y="548680"/>
            <a:ext cx="4824536" cy="461665"/>
          </a:xfrm>
          <a:prstGeom prst="rect">
            <a:avLst/>
          </a:prstGeom>
          <a:noFill/>
        </p:spPr>
        <p:txBody>
          <a:bodyPr wrap="square" rtlCol="0">
            <a:spAutoFit/>
          </a:bodyPr>
          <a:lstStyle/>
          <a:p>
            <a:r>
              <a:rPr lang="en-GB" b="1" dirty="0" smtClean="0">
                <a:latin typeface="+mj-lt"/>
              </a:rPr>
              <a:t>The Fund’s membership profile</a:t>
            </a:r>
            <a:endParaRPr lang="en-GB" b="1" dirty="0">
              <a:latin typeface="+mj-lt"/>
            </a:endParaRPr>
          </a:p>
        </p:txBody>
      </p:sp>
      <p:sp>
        <p:nvSpPr>
          <p:cNvPr id="4" name="Slide Number Placeholder 3"/>
          <p:cNvSpPr>
            <a:spLocks noGrp="1"/>
          </p:cNvSpPr>
          <p:nvPr>
            <p:ph type="sldNum" sz="quarter" idx="10"/>
          </p:nvPr>
        </p:nvSpPr>
        <p:spPr/>
        <p:txBody>
          <a:bodyPr/>
          <a:lstStyle/>
          <a:p>
            <a:pPr>
              <a:defRPr/>
            </a:pPr>
            <a:fld id="{7A773F51-CC50-4513-91DA-055BBE4BF3EC}" type="slidenum">
              <a:rPr lang="en-US" smtClean="0"/>
              <a:pPr>
                <a:defRPr/>
              </a:pPr>
              <a:t>3</a:t>
            </a:fld>
            <a:endParaRPr lang="en-US" sz="1400" b="0" dirty="0">
              <a:solidFill>
                <a:schemeClr val="tx1"/>
              </a:solidFill>
              <a:latin typeface="Times" pitchFamily="1" charset="0"/>
            </a:endParaRPr>
          </a:p>
        </p:txBody>
      </p:sp>
      <p:graphicFrame>
        <p:nvGraphicFramePr>
          <p:cNvPr id="5" name="Chart 4"/>
          <p:cNvGraphicFramePr/>
          <p:nvPr>
            <p:extLst>
              <p:ext uri="{D42A27DB-BD31-4B8C-83A1-F6EECF244321}">
                <p14:modId xmlns:p14="http://schemas.microsoft.com/office/powerpoint/2010/main" val="2126449676"/>
              </p:ext>
            </p:extLst>
          </p:nvPr>
        </p:nvGraphicFramePr>
        <p:xfrm>
          <a:off x="971600" y="1124744"/>
          <a:ext cx="7272808"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A773F51-CC50-4513-91DA-055BBE4BF3EC}" type="slidenum">
              <a:rPr lang="en-US" smtClean="0"/>
              <a:pPr>
                <a:defRPr/>
              </a:pPr>
              <a:t>4</a:t>
            </a:fld>
            <a:endParaRPr lang="en-US" sz="1400" b="0" dirty="0">
              <a:solidFill>
                <a:schemeClr val="tx1"/>
              </a:solidFill>
              <a:latin typeface="Times" pitchFamily="1" charset="0"/>
            </a:endParaRPr>
          </a:p>
        </p:txBody>
      </p:sp>
      <p:graphicFrame>
        <p:nvGraphicFramePr>
          <p:cNvPr id="5" name="Chart 4"/>
          <p:cNvGraphicFramePr/>
          <p:nvPr>
            <p:extLst>
              <p:ext uri="{D42A27DB-BD31-4B8C-83A1-F6EECF244321}">
                <p14:modId xmlns:p14="http://schemas.microsoft.com/office/powerpoint/2010/main" val="1228660376"/>
              </p:ext>
            </p:extLst>
          </p:nvPr>
        </p:nvGraphicFramePr>
        <p:xfrm>
          <a:off x="683568" y="692696"/>
          <a:ext cx="7920880" cy="49685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1835696" y="476672"/>
            <a:ext cx="5688632" cy="1200329"/>
          </a:xfrm>
          <a:prstGeom prst="rect">
            <a:avLst/>
          </a:prstGeom>
          <a:noFill/>
          <a:ln w="9525">
            <a:noFill/>
            <a:miter lim="800000"/>
            <a:headEnd/>
            <a:tailEnd/>
          </a:ln>
        </p:spPr>
        <p:txBody>
          <a:bodyPr wrap="square">
            <a:spAutoFit/>
          </a:bodyPr>
          <a:lstStyle/>
          <a:p>
            <a:pPr algn="ctr" eaLnBrk="0" hangingPunct="0"/>
            <a:r>
              <a:rPr lang="en-GB" b="1" dirty="0" smtClean="0">
                <a:latin typeface="Arial" charset="0"/>
                <a:cs typeface="Arial" charset="0"/>
              </a:rPr>
              <a:t>Surplus / (Deficit) </a:t>
            </a:r>
            <a:r>
              <a:rPr lang="en-GB" b="1" dirty="0">
                <a:latin typeface="Arial" charset="0"/>
                <a:cs typeface="Arial" charset="0"/>
              </a:rPr>
              <a:t>cash for </a:t>
            </a:r>
            <a:r>
              <a:rPr lang="en-GB" b="1" dirty="0" smtClean="0">
                <a:latin typeface="Arial" charset="0"/>
                <a:cs typeface="Arial" charset="0"/>
              </a:rPr>
              <a:t>investment (excluding investment income)</a:t>
            </a:r>
          </a:p>
          <a:p>
            <a:pPr algn="ctr" eaLnBrk="0" hangingPunct="0"/>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323979987"/>
              </p:ext>
            </p:extLst>
          </p:nvPr>
        </p:nvGraphicFramePr>
        <p:xfrm>
          <a:off x="540047" y="1677001"/>
          <a:ext cx="8064400" cy="2592288"/>
        </p:xfrm>
        <a:graphic>
          <a:graphicData uri="http://schemas.openxmlformats.org/drawingml/2006/table">
            <a:tbl>
              <a:tblPr firstRow="1" bandRow="1">
                <a:tableStyleId>{5C22544A-7EE6-4342-B048-85BDC9FD1C3A}</a:tableStyleId>
              </a:tblPr>
              <a:tblGrid>
                <a:gridCol w="1536076"/>
                <a:gridCol w="1472074"/>
                <a:gridCol w="1344067"/>
                <a:gridCol w="1335920"/>
                <a:gridCol w="1224206"/>
                <a:gridCol w="1152057"/>
              </a:tblGrid>
              <a:tr h="488402">
                <a:tc>
                  <a:txBody>
                    <a:bodyPr/>
                    <a:lstStyle/>
                    <a:p>
                      <a:endParaRPr lang="en-GB" sz="2000" dirty="0"/>
                    </a:p>
                  </a:txBody>
                  <a:tcPr/>
                </a:tc>
                <a:tc>
                  <a:txBody>
                    <a:bodyPr/>
                    <a:lstStyle/>
                    <a:p>
                      <a:pPr algn="r"/>
                      <a:r>
                        <a:rPr lang="en-GB" sz="2000" dirty="0" smtClean="0">
                          <a:solidFill>
                            <a:schemeClr val="tx1"/>
                          </a:solidFill>
                          <a:latin typeface="Arial" pitchFamily="34" charset="0"/>
                          <a:cs typeface="Arial" pitchFamily="34" charset="0"/>
                        </a:rPr>
                        <a:t>2011/12</a:t>
                      </a:r>
                      <a:endParaRPr lang="en-GB" sz="2000" dirty="0">
                        <a:solidFill>
                          <a:schemeClr val="tx1"/>
                        </a:solidFill>
                        <a:latin typeface="Arial" pitchFamily="34" charset="0"/>
                        <a:cs typeface="Arial" pitchFamily="34" charset="0"/>
                      </a:endParaRPr>
                    </a:p>
                  </a:txBody>
                  <a:tcPr/>
                </a:tc>
                <a:tc>
                  <a:txBody>
                    <a:bodyPr/>
                    <a:lstStyle/>
                    <a:p>
                      <a:pPr algn="r"/>
                      <a:r>
                        <a:rPr lang="en-GB" sz="2000" dirty="0" smtClean="0">
                          <a:solidFill>
                            <a:schemeClr val="tx1"/>
                          </a:solidFill>
                          <a:latin typeface="Arial" pitchFamily="34" charset="0"/>
                          <a:cs typeface="Arial" pitchFamily="34" charset="0"/>
                        </a:rPr>
                        <a:t>2012/13</a:t>
                      </a:r>
                      <a:endParaRPr lang="en-GB" sz="2000" dirty="0">
                        <a:solidFill>
                          <a:schemeClr val="tx1"/>
                        </a:solidFill>
                        <a:latin typeface="Arial" pitchFamily="34" charset="0"/>
                        <a:cs typeface="Arial" pitchFamily="34" charset="0"/>
                      </a:endParaRPr>
                    </a:p>
                  </a:txBody>
                  <a:tcPr/>
                </a:tc>
                <a:tc>
                  <a:txBody>
                    <a:bodyPr/>
                    <a:lstStyle/>
                    <a:p>
                      <a:pPr algn="r"/>
                      <a:r>
                        <a:rPr lang="en-GB" sz="2000" dirty="0" smtClean="0">
                          <a:solidFill>
                            <a:schemeClr val="tx1"/>
                          </a:solidFill>
                          <a:latin typeface="Arial" pitchFamily="34" charset="0"/>
                          <a:cs typeface="Arial" pitchFamily="34" charset="0"/>
                        </a:rPr>
                        <a:t>2013/14</a:t>
                      </a:r>
                      <a:endParaRPr lang="en-GB" sz="2000" dirty="0">
                        <a:solidFill>
                          <a:schemeClr val="tx1"/>
                        </a:solidFill>
                        <a:latin typeface="Arial" pitchFamily="34" charset="0"/>
                        <a:cs typeface="Arial" pitchFamily="34" charset="0"/>
                      </a:endParaRPr>
                    </a:p>
                  </a:txBody>
                  <a:tcPr/>
                </a:tc>
                <a:tc>
                  <a:txBody>
                    <a:bodyPr/>
                    <a:lstStyle/>
                    <a:p>
                      <a:pPr algn="r"/>
                      <a:r>
                        <a:rPr lang="en-GB" sz="2000" dirty="0" smtClean="0">
                          <a:solidFill>
                            <a:schemeClr val="tx1"/>
                          </a:solidFill>
                          <a:latin typeface="Arial" pitchFamily="34" charset="0"/>
                          <a:cs typeface="Arial" pitchFamily="34" charset="0"/>
                        </a:rPr>
                        <a:t>2014/15</a:t>
                      </a:r>
                      <a:endParaRPr lang="en-GB" sz="2000" dirty="0">
                        <a:solidFill>
                          <a:schemeClr val="tx1"/>
                        </a:solidFill>
                        <a:latin typeface="Arial" pitchFamily="34" charset="0"/>
                        <a:cs typeface="Arial" pitchFamily="34" charset="0"/>
                      </a:endParaRPr>
                    </a:p>
                  </a:txBody>
                  <a:tcPr/>
                </a:tc>
                <a:tc>
                  <a:txBody>
                    <a:bodyPr/>
                    <a:lstStyle/>
                    <a:p>
                      <a:pPr algn="r"/>
                      <a:r>
                        <a:rPr lang="en-GB" sz="2000" dirty="0" smtClean="0">
                          <a:solidFill>
                            <a:schemeClr val="tx1"/>
                          </a:solidFill>
                          <a:latin typeface="Arial" pitchFamily="34" charset="0"/>
                          <a:cs typeface="Arial" pitchFamily="34" charset="0"/>
                        </a:rPr>
                        <a:t>2015/16</a:t>
                      </a:r>
                      <a:endParaRPr lang="en-GB" sz="2000" dirty="0">
                        <a:solidFill>
                          <a:schemeClr val="tx1"/>
                        </a:solidFill>
                        <a:latin typeface="Arial" pitchFamily="34" charset="0"/>
                        <a:cs typeface="Arial" pitchFamily="34" charset="0"/>
                      </a:endParaRPr>
                    </a:p>
                  </a:txBody>
                  <a:tcPr/>
                </a:tc>
              </a:tr>
              <a:tr h="488402">
                <a:tc>
                  <a:txBody>
                    <a:bodyPr/>
                    <a:lstStyle/>
                    <a:p>
                      <a:endParaRPr lang="en-GB" sz="2000" dirty="0"/>
                    </a:p>
                  </a:txBody>
                  <a:tcPr/>
                </a:tc>
                <a:tc>
                  <a:txBody>
                    <a:bodyPr/>
                    <a:lstStyle/>
                    <a:p>
                      <a:pPr algn="r"/>
                      <a:r>
                        <a:rPr lang="en-GB" sz="2000" b="1" dirty="0" smtClean="0">
                          <a:latin typeface="Arial" pitchFamily="34" charset="0"/>
                          <a:cs typeface="Arial" pitchFamily="34" charset="0"/>
                        </a:rPr>
                        <a:t>£m</a:t>
                      </a:r>
                      <a:endParaRPr lang="en-GB" sz="2000" b="1" dirty="0">
                        <a:latin typeface="Arial" pitchFamily="34" charset="0"/>
                        <a:cs typeface="Arial" pitchFamily="34" charset="0"/>
                      </a:endParaRPr>
                    </a:p>
                  </a:txBody>
                  <a:tcPr/>
                </a:tc>
                <a:tc>
                  <a:txBody>
                    <a:bodyPr/>
                    <a:lstStyle/>
                    <a:p>
                      <a:pPr algn="r"/>
                      <a:r>
                        <a:rPr lang="en-GB" sz="2000" b="1" dirty="0" smtClean="0">
                          <a:latin typeface="Arial" pitchFamily="34" charset="0"/>
                          <a:cs typeface="Arial" pitchFamily="34" charset="0"/>
                        </a:rPr>
                        <a:t>£m</a:t>
                      </a:r>
                      <a:endParaRPr lang="en-GB" sz="2000" b="1" dirty="0">
                        <a:latin typeface="Arial" pitchFamily="34" charset="0"/>
                        <a:cs typeface="Arial" pitchFamily="34" charset="0"/>
                      </a:endParaRPr>
                    </a:p>
                  </a:txBody>
                  <a:tcPr/>
                </a:tc>
                <a:tc>
                  <a:txBody>
                    <a:bodyPr/>
                    <a:lstStyle/>
                    <a:p>
                      <a:pPr algn="r"/>
                      <a:r>
                        <a:rPr lang="en-GB" sz="2000" b="1" dirty="0" smtClean="0">
                          <a:latin typeface="Arial" pitchFamily="34" charset="0"/>
                          <a:cs typeface="Arial" pitchFamily="34" charset="0"/>
                        </a:rPr>
                        <a:t>£m</a:t>
                      </a:r>
                      <a:endParaRPr lang="en-GB" sz="2000" b="1" dirty="0">
                        <a:latin typeface="Arial" pitchFamily="34" charset="0"/>
                        <a:cs typeface="Arial" pitchFamily="34" charset="0"/>
                      </a:endParaRPr>
                    </a:p>
                  </a:txBody>
                  <a:tcPr/>
                </a:tc>
                <a:tc>
                  <a:txBody>
                    <a:bodyPr/>
                    <a:lstStyle/>
                    <a:p>
                      <a:pPr algn="r"/>
                      <a:r>
                        <a:rPr lang="en-GB" sz="2000" b="1" dirty="0" smtClean="0">
                          <a:latin typeface="Arial" pitchFamily="34" charset="0"/>
                          <a:cs typeface="Arial" pitchFamily="34" charset="0"/>
                        </a:rPr>
                        <a:t>£m</a:t>
                      </a:r>
                      <a:endParaRPr lang="en-GB" sz="2000" b="1" dirty="0">
                        <a:latin typeface="Arial" pitchFamily="34" charset="0"/>
                        <a:cs typeface="Arial" pitchFamily="34" charset="0"/>
                      </a:endParaRPr>
                    </a:p>
                  </a:txBody>
                  <a:tcPr/>
                </a:tc>
                <a:tc>
                  <a:txBody>
                    <a:bodyPr/>
                    <a:lstStyle/>
                    <a:p>
                      <a:pPr algn="r"/>
                      <a:r>
                        <a:rPr lang="en-GB" sz="2000" b="1" dirty="0" smtClean="0">
                          <a:latin typeface="Arial" pitchFamily="34" charset="0"/>
                          <a:cs typeface="Arial" pitchFamily="34" charset="0"/>
                        </a:rPr>
                        <a:t>£m</a:t>
                      </a:r>
                      <a:endParaRPr lang="en-GB" sz="2000" b="1" dirty="0">
                        <a:latin typeface="Arial" pitchFamily="34" charset="0"/>
                        <a:cs typeface="Arial" pitchFamily="34" charset="0"/>
                      </a:endParaRPr>
                    </a:p>
                  </a:txBody>
                  <a:tcPr/>
                </a:tc>
              </a:tr>
              <a:tr h="1615484">
                <a:tc>
                  <a:txBody>
                    <a:bodyPr/>
                    <a:lstStyle/>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Net surplus cash for investment</a:t>
                      </a:r>
                      <a:endParaRPr lang="en-GB" sz="2000" dirty="0">
                        <a:latin typeface="Arial" pitchFamily="34" charset="0"/>
                        <a:cs typeface="Arial" pitchFamily="34" charset="0"/>
                      </a:endParaRPr>
                    </a:p>
                  </a:txBody>
                  <a:tcPr/>
                </a:tc>
                <a:tc>
                  <a:txBody>
                    <a:bodyPr/>
                    <a:lstStyle/>
                    <a:p>
                      <a:pPr algn="r"/>
                      <a:endParaRPr lang="en-GB" sz="2000" dirty="0" smtClean="0">
                        <a:latin typeface="Arial" pitchFamily="34" charset="0"/>
                        <a:cs typeface="Arial" pitchFamily="34" charset="0"/>
                      </a:endParaRPr>
                    </a:p>
                    <a:p>
                      <a:pPr algn="r"/>
                      <a:r>
                        <a:rPr lang="en-GB" sz="2000" dirty="0" smtClean="0">
                          <a:latin typeface="Arial" pitchFamily="34" charset="0"/>
                          <a:cs typeface="Arial" pitchFamily="34" charset="0"/>
                        </a:rPr>
                        <a:t>2.8</a:t>
                      </a:r>
                      <a:endParaRPr lang="en-GB" sz="2000" dirty="0">
                        <a:latin typeface="Arial" pitchFamily="34" charset="0"/>
                        <a:cs typeface="Arial" pitchFamily="34" charset="0"/>
                      </a:endParaRPr>
                    </a:p>
                  </a:txBody>
                  <a:tcPr/>
                </a:tc>
                <a:tc>
                  <a:txBody>
                    <a:bodyPr/>
                    <a:lstStyle/>
                    <a:p>
                      <a:pPr algn="r"/>
                      <a:endParaRPr lang="en-GB" sz="2000" dirty="0" smtClean="0">
                        <a:latin typeface="Arial" pitchFamily="34" charset="0"/>
                        <a:cs typeface="Arial" pitchFamily="34" charset="0"/>
                      </a:endParaRPr>
                    </a:p>
                    <a:p>
                      <a:pPr algn="r"/>
                      <a:r>
                        <a:rPr lang="en-GB" sz="2000" dirty="0" smtClean="0">
                          <a:latin typeface="Arial" pitchFamily="34" charset="0"/>
                          <a:cs typeface="Arial" pitchFamily="34" charset="0"/>
                        </a:rPr>
                        <a:t>(2.1)</a:t>
                      </a:r>
                      <a:endParaRPr lang="en-GB" sz="2000" dirty="0">
                        <a:latin typeface="Arial" pitchFamily="34" charset="0"/>
                        <a:cs typeface="Arial" pitchFamily="34" charset="0"/>
                      </a:endParaRPr>
                    </a:p>
                  </a:txBody>
                  <a:tcPr/>
                </a:tc>
                <a:tc>
                  <a:txBody>
                    <a:bodyPr/>
                    <a:lstStyle/>
                    <a:p>
                      <a:pPr algn="r"/>
                      <a:endParaRPr lang="en-GB" sz="2000" dirty="0" smtClean="0">
                        <a:latin typeface="Arial" pitchFamily="34" charset="0"/>
                        <a:cs typeface="Arial" pitchFamily="34" charset="0"/>
                      </a:endParaRPr>
                    </a:p>
                    <a:p>
                      <a:pPr algn="r"/>
                      <a:r>
                        <a:rPr lang="en-GB" sz="2000" dirty="0" smtClean="0">
                          <a:latin typeface="Arial" pitchFamily="34" charset="0"/>
                          <a:cs typeface="Arial" pitchFamily="34" charset="0"/>
                        </a:rPr>
                        <a:t>(-1.2)</a:t>
                      </a:r>
                      <a:endParaRPr lang="en-GB" sz="2000" dirty="0">
                        <a:latin typeface="Arial" pitchFamily="34" charset="0"/>
                        <a:cs typeface="Arial" pitchFamily="34" charset="0"/>
                      </a:endParaRPr>
                    </a:p>
                  </a:txBody>
                  <a:tcPr/>
                </a:tc>
                <a:tc>
                  <a:txBody>
                    <a:bodyPr/>
                    <a:lstStyle/>
                    <a:p>
                      <a:pPr algn="r"/>
                      <a:endParaRPr lang="en-GB" sz="2000" dirty="0" smtClean="0">
                        <a:latin typeface="Arial" pitchFamily="34" charset="0"/>
                        <a:cs typeface="Arial" pitchFamily="34" charset="0"/>
                      </a:endParaRPr>
                    </a:p>
                    <a:p>
                      <a:pPr algn="r"/>
                      <a:r>
                        <a:rPr lang="en-GB" sz="2000" dirty="0" smtClean="0">
                          <a:latin typeface="Arial" pitchFamily="34" charset="0"/>
                          <a:cs typeface="Arial" pitchFamily="34" charset="0"/>
                        </a:rPr>
                        <a:t>(51.9)*</a:t>
                      </a:r>
                      <a:endParaRPr lang="en-GB" sz="2000" dirty="0">
                        <a:latin typeface="Arial" pitchFamily="34" charset="0"/>
                        <a:cs typeface="Arial" pitchFamily="34" charset="0"/>
                      </a:endParaRPr>
                    </a:p>
                  </a:txBody>
                  <a:tcPr/>
                </a:tc>
                <a:tc>
                  <a:txBody>
                    <a:bodyPr/>
                    <a:lstStyle/>
                    <a:p>
                      <a:pPr algn="r"/>
                      <a:endParaRPr lang="en-GB" sz="2000" dirty="0" smtClean="0">
                        <a:latin typeface="Arial" pitchFamily="34" charset="0"/>
                        <a:cs typeface="Arial" pitchFamily="34" charset="0"/>
                      </a:endParaRPr>
                    </a:p>
                    <a:p>
                      <a:pPr algn="r"/>
                      <a:r>
                        <a:rPr lang="en-GB" sz="2000" dirty="0" smtClean="0">
                          <a:latin typeface="Arial" pitchFamily="34" charset="0"/>
                          <a:cs typeface="Arial" pitchFamily="34" charset="0"/>
                        </a:rPr>
                        <a:t>0.5</a:t>
                      </a:r>
                      <a:endParaRPr lang="en-GB" sz="2000" dirty="0">
                        <a:latin typeface="Arial" pitchFamily="34" charset="0"/>
                        <a:cs typeface="Arial" pitchFamily="34" charset="0"/>
                      </a:endParaRPr>
                    </a:p>
                  </a:txBody>
                  <a:tcPr/>
                </a:tc>
              </a:tr>
            </a:tbl>
          </a:graphicData>
        </a:graphic>
      </p:graphicFrame>
      <p:sp>
        <p:nvSpPr>
          <p:cNvPr id="6" name="Slide Number Placeholder 5"/>
          <p:cNvSpPr>
            <a:spLocks noGrp="1"/>
          </p:cNvSpPr>
          <p:nvPr>
            <p:ph type="sldNum" sz="quarter" idx="10"/>
          </p:nvPr>
        </p:nvSpPr>
        <p:spPr/>
        <p:txBody>
          <a:bodyPr/>
          <a:lstStyle/>
          <a:p>
            <a:pPr>
              <a:defRPr/>
            </a:pPr>
            <a:fld id="{7A773F51-CC50-4513-91DA-055BBE4BF3EC}" type="slidenum">
              <a:rPr lang="en-US" smtClean="0"/>
              <a:pPr>
                <a:defRPr/>
              </a:pPr>
              <a:t>5</a:t>
            </a:fld>
            <a:endParaRPr lang="en-US" sz="1400" b="0" dirty="0">
              <a:solidFill>
                <a:schemeClr val="tx1"/>
              </a:solidFill>
              <a:latin typeface="Times" pitchFamily="1" charset="0"/>
            </a:endParaRPr>
          </a:p>
        </p:txBody>
      </p:sp>
      <p:sp>
        <p:nvSpPr>
          <p:cNvPr id="2" name="TextBox 1"/>
          <p:cNvSpPr txBox="1"/>
          <p:nvPr/>
        </p:nvSpPr>
        <p:spPr>
          <a:xfrm>
            <a:off x="539552" y="4410508"/>
            <a:ext cx="7416824" cy="461665"/>
          </a:xfrm>
          <a:prstGeom prst="rect">
            <a:avLst/>
          </a:prstGeom>
          <a:noFill/>
        </p:spPr>
        <p:txBody>
          <a:bodyPr wrap="square" rtlCol="0">
            <a:spAutoFit/>
          </a:bodyPr>
          <a:lstStyle/>
          <a:p>
            <a:r>
              <a:rPr lang="en-GB" sz="1200" dirty="0" smtClean="0"/>
              <a:t>* A </a:t>
            </a:r>
            <a:r>
              <a:rPr lang="en-GB" sz="1200" dirty="0"/>
              <a:t>group transfer out of the Probation Service to the Greater Manchester Pension Fund of £52.3million took place in February 2015 due to the national restructuring of the National Offender Management </a:t>
            </a:r>
            <a:r>
              <a:rPr lang="en-GB" sz="1200" dirty="0" smtClean="0"/>
              <a:t>Service.</a:t>
            </a:r>
            <a:endParaRPr lang="en-GB"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A773F51-CC50-4513-91DA-055BBE4BF3EC}" type="slidenum">
              <a:rPr lang="en-US" smtClean="0"/>
              <a:pPr>
                <a:defRPr/>
              </a:pPr>
              <a:t>6</a:t>
            </a:fld>
            <a:endParaRPr lang="en-US" sz="1400" b="0" dirty="0">
              <a:solidFill>
                <a:schemeClr val="tx1"/>
              </a:solidFill>
              <a:latin typeface="Times" pitchFamily="1" charset="0"/>
            </a:endParaRPr>
          </a:p>
        </p:txBody>
      </p:sp>
      <p:graphicFrame>
        <p:nvGraphicFramePr>
          <p:cNvPr id="4" name="Chart 3"/>
          <p:cNvGraphicFramePr/>
          <p:nvPr>
            <p:extLst>
              <p:ext uri="{D42A27DB-BD31-4B8C-83A1-F6EECF244321}">
                <p14:modId xmlns:p14="http://schemas.microsoft.com/office/powerpoint/2010/main" val="1548072916"/>
              </p:ext>
            </p:extLst>
          </p:nvPr>
        </p:nvGraphicFramePr>
        <p:xfrm>
          <a:off x="467545" y="692696"/>
          <a:ext cx="8064896" cy="51125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187624" y="616330"/>
            <a:ext cx="676875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Distribution of the fund's assets as at 31 March 2016</a:t>
            </a:r>
            <a:endParaRPr kumimoji="0" lang="en-GB" sz="2000" b="1" i="0" u="none" strike="noStrike" cap="none" normalizeH="0" baseline="0" dirty="0" smtClean="0">
              <a:ln>
                <a:noFill/>
              </a:ln>
              <a:solidFill>
                <a:schemeClr val="tx1"/>
              </a:solidFill>
              <a:effectLst/>
              <a:latin typeface="Arial" pitchFamily="34" charset="0"/>
            </a:endParaRPr>
          </a:p>
        </p:txBody>
      </p:sp>
      <p:sp>
        <p:nvSpPr>
          <p:cNvPr id="4" name="Slide Number Placeholder 3"/>
          <p:cNvSpPr>
            <a:spLocks noGrp="1"/>
          </p:cNvSpPr>
          <p:nvPr>
            <p:ph type="sldNum" sz="quarter" idx="10"/>
          </p:nvPr>
        </p:nvSpPr>
        <p:spPr/>
        <p:txBody>
          <a:bodyPr/>
          <a:lstStyle/>
          <a:p>
            <a:pPr>
              <a:defRPr/>
            </a:pPr>
            <a:fld id="{7A773F51-CC50-4513-91DA-055BBE4BF3EC}" type="slidenum">
              <a:rPr lang="en-US" smtClean="0"/>
              <a:pPr>
                <a:defRPr/>
              </a:pPr>
              <a:t>7</a:t>
            </a:fld>
            <a:endParaRPr lang="en-US" sz="1400" b="0" dirty="0">
              <a:solidFill>
                <a:schemeClr val="tx1"/>
              </a:solidFill>
              <a:latin typeface="Times" pitchFamily="1" charset="0"/>
            </a:endParaRPr>
          </a:p>
        </p:txBody>
      </p:sp>
      <p:graphicFrame>
        <p:nvGraphicFramePr>
          <p:cNvPr id="5" name="Chart 4"/>
          <p:cNvGraphicFramePr/>
          <p:nvPr>
            <p:extLst>
              <p:ext uri="{D42A27DB-BD31-4B8C-83A1-F6EECF244321}">
                <p14:modId xmlns:p14="http://schemas.microsoft.com/office/powerpoint/2010/main" val="3553540796"/>
              </p:ext>
            </p:extLst>
          </p:nvPr>
        </p:nvGraphicFramePr>
        <p:xfrm>
          <a:off x="971600" y="1340768"/>
          <a:ext cx="7272808" cy="41044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63688" y="508176"/>
            <a:ext cx="5760640" cy="1661993"/>
          </a:xfrm>
          <a:prstGeom prst="rect">
            <a:avLst/>
          </a:prstGeom>
          <a:noFill/>
        </p:spPr>
        <p:txBody>
          <a:bodyPr wrap="square" rtlCol="0">
            <a:spAutoFit/>
          </a:bodyPr>
          <a:lstStyle/>
          <a:p>
            <a:pPr algn="ctr"/>
            <a:r>
              <a:rPr lang="en-GB" sz="2000" b="1" dirty="0" smtClean="0">
                <a:latin typeface="+mn-lt"/>
                <a:cs typeface="Arial" pitchFamily="34" charset="0"/>
              </a:rPr>
              <a:t>Geographical Spread of Investments </a:t>
            </a:r>
            <a:r>
              <a:rPr lang="en-GB" sz="2000" dirty="0">
                <a:latin typeface="+mn-lt"/>
              </a:rPr>
              <a:t>(excluding cash, derivatives and global 'Alternative Indices' passive pooled investments)</a:t>
            </a:r>
          </a:p>
          <a:p>
            <a:r>
              <a:rPr lang="en-GB" sz="1800" b="1" dirty="0" smtClean="0">
                <a:latin typeface="Arial" pitchFamily="34" charset="0"/>
                <a:cs typeface="Arial" pitchFamily="34" charset="0"/>
              </a:rPr>
              <a:t> </a:t>
            </a:r>
          </a:p>
          <a:p>
            <a:endParaRPr lang="en-GB" dirty="0"/>
          </a:p>
        </p:txBody>
      </p:sp>
      <p:sp>
        <p:nvSpPr>
          <p:cNvPr id="6" name="Slide Number Placeholder 5"/>
          <p:cNvSpPr>
            <a:spLocks noGrp="1"/>
          </p:cNvSpPr>
          <p:nvPr>
            <p:ph type="sldNum" sz="quarter" idx="10"/>
          </p:nvPr>
        </p:nvSpPr>
        <p:spPr/>
        <p:txBody>
          <a:bodyPr/>
          <a:lstStyle/>
          <a:p>
            <a:pPr>
              <a:defRPr/>
            </a:pPr>
            <a:fld id="{7A773F51-CC50-4513-91DA-055BBE4BF3EC}" type="slidenum">
              <a:rPr lang="en-US" smtClean="0"/>
              <a:pPr>
                <a:defRPr/>
              </a:pPr>
              <a:t>8</a:t>
            </a:fld>
            <a:endParaRPr lang="en-US" sz="1400" b="0" dirty="0">
              <a:solidFill>
                <a:schemeClr val="tx1"/>
              </a:solidFill>
              <a:latin typeface="Times" pitchFamily="1" charset="0"/>
            </a:endParaRPr>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755576" y="1628800"/>
            <a:ext cx="7632848" cy="432048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A773F51-CC50-4513-91DA-055BBE4BF3EC}" type="slidenum">
              <a:rPr lang="en-US" smtClean="0"/>
              <a:pPr>
                <a:defRPr/>
              </a:pPr>
              <a:t>9</a:t>
            </a:fld>
            <a:endParaRPr lang="en-US" sz="1400" b="0" dirty="0">
              <a:solidFill>
                <a:schemeClr val="tx1"/>
              </a:solidFill>
              <a:latin typeface="Times" pitchFamily="1" charset="0"/>
            </a:endParaRPr>
          </a:p>
        </p:txBody>
      </p:sp>
      <p:sp>
        <p:nvSpPr>
          <p:cNvPr id="3" name="TextBox 2"/>
          <p:cNvSpPr txBox="1"/>
          <p:nvPr/>
        </p:nvSpPr>
        <p:spPr>
          <a:xfrm>
            <a:off x="802069" y="1052737"/>
            <a:ext cx="7344816" cy="3108543"/>
          </a:xfrm>
          <a:prstGeom prst="rect">
            <a:avLst/>
          </a:prstGeom>
          <a:noFill/>
        </p:spPr>
        <p:txBody>
          <a:bodyPr wrap="square" rtlCol="0">
            <a:spAutoFit/>
          </a:bodyPr>
          <a:lstStyle/>
          <a:p>
            <a:pPr algn="ctr"/>
            <a:r>
              <a:rPr lang="en-GB" sz="2800" b="1" dirty="0" smtClean="0">
                <a:latin typeface="+mn-lt"/>
              </a:rPr>
              <a:t>The Fund’s current asset </a:t>
            </a:r>
            <a:r>
              <a:rPr lang="en-GB" sz="2800" b="1" dirty="0">
                <a:latin typeface="+mn-lt"/>
              </a:rPr>
              <a:t>c</a:t>
            </a:r>
            <a:r>
              <a:rPr lang="en-GB" sz="2800" b="1" dirty="0" smtClean="0">
                <a:latin typeface="+mn-lt"/>
              </a:rPr>
              <a:t>lasses</a:t>
            </a:r>
          </a:p>
          <a:p>
            <a:endParaRPr lang="en-GB" sz="2800" u="sng" dirty="0" smtClean="0">
              <a:latin typeface="+mn-lt"/>
            </a:endParaRPr>
          </a:p>
          <a:p>
            <a:r>
              <a:rPr lang="en-GB" sz="2800" dirty="0" smtClean="0">
                <a:latin typeface="+mn-lt"/>
              </a:rPr>
              <a:t>	•	</a:t>
            </a:r>
            <a:r>
              <a:rPr lang="en-GB" sz="2800" b="1" dirty="0" smtClean="0">
                <a:latin typeface="+mn-lt"/>
              </a:rPr>
              <a:t>Equities</a:t>
            </a:r>
          </a:p>
          <a:p>
            <a:r>
              <a:rPr lang="en-GB" sz="2800" b="1" dirty="0" smtClean="0">
                <a:latin typeface="+mn-lt"/>
              </a:rPr>
              <a:t>	•	Bonds</a:t>
            </a:r>
          </a:p>
          <a:p>
            <a:r>
              <a:rPr lang="en-GB" sz="2800" b="1" dirty="0" smtClean="0">
                <a:latin typeface="+mn-lt"/>
              </a:rPr>
              <a:t>	•	Property</a:t>
            </a:r>
          </a:p>
          <a:p>
            <a:r>
              <a:rPr lang="en-GB" sz="2800" b="1" dirty="0" smtClean="0">
                <a:latin typeface="+mn-lt"/>
              </a:rPr>
              <a:t>	•	Infrastructure</a:t>
            </a:r>
          </a:p>
          <a:p>
            <a:r>
              <a:rPr lang="en-GB" sz="2800" b="1" dirty="0" smtClean="0">
                <a:latin typeface="+mn-lt"/>
              </a:rPr>
              <a:t>	•	Cash</a:t>
            </a:r>
            <a:r>
              <a:rPr lang="en-GB" sz="2800" b="1" u="sng" dirty="0" smtClean="0">
                <a:latin typeface="+mn-lt"/>
              </a:rPr>
              <a:t> </a:t>
            </a:r>
            <a:endParaRPr lang="en-GB" sz="2800" b="1" u="sng" dirty="0">
              <a:latin typeface="+mn-lt"/>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COA_EXTENDEDFILLCOLOUR" val=""/>
  <p:tag name="MMCOA_SMARTSHAPE" val="Y"/>
  <p:tag name="MMCOA_FONTSIZE_L" val="28"/>
  <p:tag name="MMCOA_FONTSIZE_M" val="28"/>
  <p:tag name="MMCOA_FONTSIZE_S" val="28"/>
  <p:tag name="MMCOA_FONTSIZE_T" val="28"/>
  <p:tag name="MMCOA_POSITION_L" val="70.625;97.875;55;648.375"/>
  <p:tag name="MMCOA_POSITION_M" val="70.625;97.875;55;648.375"/>
  <p:tag name="MMCOA_POSITION_S" val="70.625;97.875;55;648.375"/>
  <p:tag name="MMCOA_POSITION_T" val="70.625;97.875;55;648.375"/>
  <p:tag name="MMCOA_HIDEONCOLOUR" val="N"/>
  <p:tag name="MMCOA_HIDEONWHITE" val="N"/>
  <p:tag name="MMCOA_HIDEONBALLROOM" val="N"/>
  <p:tag name="MMCOA_HIDEONCLASSIC" val="N"/>
  <p:tag name="MMCOA_HIDEONTEXT" val="N"/>
  <p:tag name="MMCOA_HIDEONECO" val="N"/>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1613</TotalTime>
  <Words>521</Words>
  <Application>Microsoft Office PowerPoint</Application>
  <PresentationFormat>On-screen Show (4:3)</PresentationFormat>
  <Paragraphs>124</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Authorised User</dc:creator>
  <cp:lastModifiedBy>Dale, Deborah (Res, Legal &amp; Dem Servs)</cp:lastModifiedBy>
  <cp:revision>143</cp:revision>
  <dcterms:created xsi:type="dcterms:W3CDTF">2007-09-09T20:48:45Z</dcterms:created>
  <dcterms:modified xsi:type="dcterms:W3CDTF">2017-05-03T14:33:21Z</dcterms:modified>
</cp:coreProperties>
</file>