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7"/>
  </p:notesMasterIdLst>
  <p:sldIdLst>
    <p:sldId id="258" r:id="rId5"/>
    <p:sldId id="259" r:id="rId6"/>
    <p:sldId id="260" r:id="rId7"/>
    <p:sldId id="261" r:id="rId8"/>
    <p:sldId id="262" r:id="rId9"/>
    <p:sldId id="263" r:id="rId10"/>
    <p:sldId id="264" r:id="rId11"/>
    <p:sldId id="265" r:id="rId12"/>
    <p:sldId id="269" r:id="rId13"/>
    <p:sldId id="266" r:id="rId14"/>
    <p:sldId id="273" r:id="rId15"/>
    <p:sldId id="267" r:id="rId16"/>
    <p:sldId id="274" r:id="rId17"/>
    <p:sldId id="275" r:id="rId18"/>
    <p:sldId id="278" r:id="rId19"/>
    <p:sldId id="279" r:id="rId20"/>
    <p:sldId id="268" r:id="rId21"/>
    <p:sldId id="270" r:id="rId22"/>
    <p:sldId id="272" r:id="rId23"/>
    <p:sldId id="276" r:id="rId24"/>
    <p:sldId id="280" r:id="rId25"/>
    <p:sldId id="277"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4" userDrawn="1">
          <p15:clr>
            <a:srgbClr val="A4A3A4"/>
          </p15:clr>
        </p15:guide>
        <p15:guide id="2" pos="59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retty, Helen" initials="PH" lastIdx="4" clrIdx="0">
    <p:extLst>
      <p:ext uri="{19B8F6BF-5375-455C-9EA6-DF929625EA0E}">
        <p15:presenceInfo xmlns:p15="http://schemas.microsoft.com/office/powerpoint/2012/main" userId="S::hpretty@worcschildrenfirst.org.uk::f239f2cc-5b61-4ba4-863b-007ddca32e6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228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AE5A6E-06C4-4D77-91BA-80B851FD5063}" v="13" dt="2021-02-10T15:03:48.8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65" autoAdjust="0"/>
    <p:restoredTop sz="86432" autoAdjust="0"/>
  </p:normalViewPr>
  <p:slideViewPr>
    <p:cSldViewPr snapToGrid="0">
      <p:cViewPr varScale="1">
        <p:scale>
          <a:sx n="74" d="100"/>
          <a:sy n="74" d="100"/>
        </p:scale>
        <p:origin x="139" y="67"/>
      </p:cViewPr>
      <p:guideLst>
        <p:guide orient="horz" pos="1344"/>
        <p:guide pos="597"/>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70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9AEE88-9B57-4A76-AE6D-026EC3CFC8C8}" type="datetimeFigureOut">
              <a:rPr lang="en-GB" smtClean="0"/>
              <a:t>20/12/2022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8EBE1A-502C-41EE-93F3-048427D341D9}" type="slidenum">
              <a:rPr lang="en-GB" smtClean="0"/>
              <a:t>‹#›</a:t>
            </a:fld>
            <a:endParaRPr lang="en-GB"/>
          </a:p>
        </p:txBody>
      </p:sp>
    </p:spTree>
    <p:extLst>
      <p:ext uri="{BB962C8B-B14F-4D97-AF65-F5344CB8AC3E}">
        <p14:creationId xmlns:p14="http://schemas.microsoft.com/office/powerpoint/2010/main" val="3539296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F6984-EF11-D748-9AB0-83C1FA3FB748}"/>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C4845DF3-A8B9-E846-90B6-32321DF1CCD9}"/>
              </a:ext>
            </a:extLst>
          </p:cNvPr>
          <p:cNvSpPr>
            <a:spLocks noGrp="1"/>
          </p:cNvSpPr>
          <p:nvPr>
            <p:ph type="subTitle" idx="1"/>
          </p:nvPr>
        </p:nvSpPr>
        <p:spPr>
          <a:xfrm>
            <a:off x="1524000" y="3602038"/>
            <a:ext cx="9144000" cy="1655762"/>
          </a:xfrm>
        </p:spPr>
        <p:txBody>
          <a:bodyPr/>
          <a:lstStyle>
            <a:lvl1pPr marL="0" indent="0" algn="ctr">
              <a:buNone/>
              <a:defRPr sz="24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 name="Slide Number Placeholder 5">
            <a:extLst>
              <a:ext uri="{FF2B5EF4-FFF2-40B4-BE49-F238E27FC236}">
                <a16:creationId xmlns:a16="http://schemas.microsoft.com/office/drawing/2014/main" id="{6B62AE97-C8BC-6446-A865-B96E128A981C}"/>
              </a:ext>
            </a:extLst>
          </p:cNvPr>
          <p:cNvSpPr>
            <a:spLocks noGrp="1"/>
          </p:cNvSpPr>
          <p:nvPr>
            <p:ph type="sldNum" sz="quarter" idx="12"/>
          </p:nvPr>
        </p:nvSpPr>
        <p:spPr/>
        <p:txBody>
          <a:bodyPr/>
          <a:lstStyle/>
          <a:p>
            <a:fld id="{57E20B83-4C29-C04C-84A6-D48435383868}" type="slidenum">
              <a:rPr lang="en-US" smtClean="0"/>
              <a:t>‹#›</a:t>
            </a:fld>
            <a:endParaRPr lang="en-US"/>
          </a:p>
        </p:txBody>
      </p:sp>
      <p:sp>
        <p:nvSpPr>
          <p:cNvPr id="5" name="Content Placeholder 4">
            <a:extLst>
              <a:ext uri="{FF2B5EF4-FFF2-40B4-BE49-F238E27FC236}">
                <a16:creationId xmlns:a16="http://schemas.microsoft.com/office/drawing/2014/main" id="{EC7A9FCB-4ECE-488B-83CB-15BD783931DB}"/>
              </a:ext>
            </a:extLst>
          </p:cNvPr>
          <p:cNvSpPr>
            <a:spLocks noGrp="1"/>
          </p:cNvSpPr>
          <p:nvPr>
            <p:ph sz="quarter" idx="13"/>
          </p:nvPr>
        </p:nvSpPr>
        <p:spPr>
          <a:xfrm>
            <a:off x="1111249" y="6513513"/>
            <a:ext cx="4867519" cy="9144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788024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F24DD-1F14-CE47-8201-BDDFC5678255}"/>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1202FB07-CC75-1343-954F-D59FF1D9425A}"/>
              </a:ext>
            </a:extLst>
          </p:cNvPr>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ED65D640-868D-4241-8F75-2F5F183394A3}"/>
              </a:ext>
            </a:extLst>
          </p:cNvPr>
          <p:cNvSpPr>
            <a:spLocks noGrp="1"/>
          </p:cNvSpPr>
          <p:nvPr>
            <p:ph type="sldNum" sz="quarter" idx="12"/>
          </p:nvPr>
        </p:nvSpPr>
        <p:spPr/>
        <p:txBody>
          <a:bodyPr/>
          <a:lstStyle/>
          <a:p>
            <a:fld id="{57E20B83-4C29-C04C-84A6-D48435383868}" type="slidenum">
              <a:rPr lang="en-US" smtClean="0"/>
              <a:t>‹#›</a:t>
            </a:fld>
            <a:endParaRPr lang="en-US"/>
          </a:p>
        </p:txBody>
      </p:sp>
    </p:spTree>
    <p:extLst>
      <p:ext uri="{BB962C8B-B14F-4D97-AF65-F5344CB8AC3E}">
        <p14:creationId xmlns:p14="http://schemas.microsoft.com/office/powerpoint/2010/main" val="4002971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6CD7E-34DD-BB4B-83AB-E1D05868E1DB}"/>
              </a:ext>
            </a:extLst>
          </p:cNvPr>
          <p:cNvSpPr>
            <a:spLocks noGrp="1"/>
          </p:cNvSpPr>
          <p:nvPr>
            <p:ph type="title"/>
          </p:nvPr>
        </p:nvSpPr>
        <p:spPr>
          <a:xfrm>
            <a:off x="831850" y="1188877"/>
            <a:ext cx="10515600" cy="2852737"/>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DDC5D5E7-A1C4-9947-AE81-0308928A19FB}"/>
              </a:ext>
            </a:extLst>
          </p:cNvPr>
          <p:cNvSpPr>
            <a:spLocks noGrp="1"/>
          </p:cNvSpPr>
          <p:nvPr>
            <p:ph type="body" idx="1"/>
          </p:nvPr>
        </p:nvSpPr>
        <p:spPr>
          <a:xfrm>
            <a:off x="831850" y="4068602"/>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6" name="Slide Number Placeholder 5">
            <a:extLst>
              <a:ext uri="{FF2B5EF4-FFF2-40B4-BE49-F238E27FC236}">
                <a16:creationId xmlns:a16="http://schemas.microsoft.com/office/drawing/2014/main" id="{6BFFD76B-B20A-514B-9B86-5BA52BA1F4F1}"/>
              </a:ext>
            </a:extLst>
          </p:cNvPr>
          <p:cNvSpPr>
            <a:spLocks noGrp="1"/>
          </p:cNvSpPr>
          <p:nvPr>
            <p:ph type="sldNum" sz="quarter" idx="12"/>
          </p:nvPr>
        </p:nvSpPr>
        <p:spPr/>
        <p:txBody>
          <a:bodyPr/>
          <a:lstStyle/>
          <a:p>
            <a:fld id="{57E20B83-4C29-C04C-84A6-D48435383868}" type="slidenum">
              <a:rPr lang="en-US" smtClean="0"/>
              <a:t>‹#›</a:t>
            </a:fld>
            <a:endParaRPr lang="en-US"/>
          </a:p>
        </p:txBody>
      </p:sp>
    </p:spTree>
    <p:extLst>
      <p:ext uri="{BB962C8B-B14F-4D97-AF65-F5344CB8AC3E}">
        <p14:creationId xmlns:p14="http://schemas.microsoft.com/office/powerpoint/2010/main" val="880313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85B7D-E282-A847-B9B1-0C73D5305F3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8A9305-CC15-5E44-9419-AB742078BBB8}"/>
              </a:ext>
            </a:extLst>
          </p:cNvPr>
          <p:cNvSpPr>
            <a:spLocks noGrp="1"/>
          </p:cNvSpPr>
          <p:nvPr>
            <p:ph sz="half" idx="1"/>
          </p:nvPr>
        </p:nvSpPr>
        <p:spPr>
          <a:xfrm>
            <a:off x="838200" y="1825625"/>
            <a:ext cx="5181600" cy="398486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2D2B865-FE18-EA4A-9130-DB40B4825F75}"/>
              </a:ext>
            </a:extLst>
          </p:cNvPr>
          <p:cNvSpPr>
            <a:spLocks noGrp="1"/>
          </p:cNvSpPr>
          <p:nvPr>
            <p:ph sz="half" idx="2"/>
          </p:nvPr>
        </p:nvSpPr>
        <p:spPr>
          <a:xfrm>
            <a:off x="6172200" y="1825625"/>
            <a:ext cx="5181600" cy="39848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0B53517A-A1C3-DB49-8352-78A65D95D7AF}"/>
              </a:ext>
            </a:extLst>
          </p:cNvPr>
          <p:cNvSpPr>
            <a:spLocks noGrp="1"/>
          </p:cNvSpPr>
          <p:nvPr>
            <p:ph type="sldNum" sz="quarter" idx="12"/>
          </p:nvPr>
        </p:nvSpPr>
        <p:spPr/>
        <p:txBody>
          <a:bodyPr/>
          <a:lstStyle/>
          <a:p>
            <a:fld id="{57E20B83-4C29-C04C-84A6-D48435383868}" type="slidenum">
              <a:rPr lang="en-US" smtClean="0"/>
              <a:t>‹#›</a:t>
            </a:fld>
            <a:endParaRPr lang="en-US"/>
          </a:p>
        </p:txBody>
      </p:sp>
    </p:spTree>
    <p:extLst>
      <p:ext uri="{BB962C8B-B14F-4D97-AF65-F5344CB8AC3E}">
        <p14:creationId xmlns:p14="http://schemas.microsoft.com/office/powerpoint/2010/main" val="4069052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99B0B-F059-C243-932C-F56D5A615F2D}"/>
              </a:ext>
            </a:extLst>
          </p:cNvPr>
          <p:cNvSpPr>
            <a:spLocks noGrp="1"/>
          </p:cNvSpPr>
          <p:nvPr>
            <p:ph type="title"/>
          </p:nvPr>
        </p:nvSpPr>
        <p:spPr>
          <a:xfrm>
            <a:off x="839788" y="892599"/>
            <a:ext cx="10515600" cy="865086"/>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8E9352D6-008F-3545-A3CF-B6C33C022CED}"/>
              </a:ext>
            </a:extLst>
          </p:cNvPr>
          <p:cNvSpPr>
            <a:spLocks noGrp="1"/>
          </p:cNvSpPr>
          <p:nvPr>
            <p:ph type="body" idx="1"/>
          </p:nvPr>
        </p:nvSpPr>
        <p:spPr>
          <a:xfrm>
            <a:off x="839788" y="1748160"/>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50F3D534-558C-4F48-8B2E-821A0E7ED7E2}"/>
              </a:ext>
            </a:extLst>
          </p:cNvPr>
          <p:cNvSpPr>
            <a:spLocks noGrp="1"/>
          </p:cNvSpPr>
          <p:nvPr>
            <p:ph sz="half" idx="2"/>
          </p:nvPr>
        </p:nvSpPr>
        <p:spPr>
          <a:xfrm>
            <a:off x="839788" y="2572072"/>
            <a:ext cx="5157787" cy="32384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545B513-2FCF-3245-A50D-A3189B8942DE}"/>
              </a:ext>
            </a:extLst>
          </p:cNvPr>
          <p:cNvSpPr>
            <a:spLocks noGrp="1"/>
          </p:cNvSpPr>
          <p:nvPr>
            <p:ph type="body" sz="quarter" idx="3"/>
          </p:nvPr>
        </p:nvSpPr>
        <p:spPr>
          <a:xfrm>
            <a:off x="6172200" y="174816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CE90FC9-9DAC-D44F-9647-C788DD123115}"/>
              </a:ext>
            </a:extLst>
          </p:cNvPr>
          <p:cNvSpPr>
            <a:spLocks noGrp="1"/>
          </p:cNvSpPr>
          <p:nvPr>
            <p:ph sz="quarter" idx="4"/>
          </p:nvPr>
        </p:nvSpPr>
        <p:spPr>
          <a:xfrm>
            <a:off x="6172200" y="2572072"/>
            <a:ext cx="5183188" cy="32384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15EBC475-AAD1-E948-B1B4-517D20CCE45F}"/>
              </a:ext>
            </a:extLst>
          </p:cNvPr>
          <p:cNvSpPr>
            <a:spLocks noGrp="1"/>
          </p:cNvSpPr>
          <p:nvPr>
            <p:ph type="sldNum" sz="quarter" idx="12"/>
          </p:nvPr>
        </p:nvSpPr>
        <p:spPr/>
        <p:txBody>
          <a:bodyPr/>
          <a:lstStyle/>
          <a:p>
            <a:fld id="{57E20B83-4C29-C04C-84A6-D48435383868}" type="slidenum">
              <a:rPr lang="en-US" smtClean="0"/>
              <a:t>‹#›</a:t>
            </a:fld>
            <a:endParaRPr lang="en-US"/>
          </a:p>
        </p:txBody>
      </p:sp>
    </p:spTree>
    <p:extLst>
      <p:ext uri="{BB962C8B-B14F-4D97-AF65-F5344CB8AC3E}">
        <p14:creationId xmlns:p14="http://schemas.microsoft.com/office/powerpoint/2010/main" val="1519764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BFC7B-389C-7042-B096-9BC26A7F7046}"/>
              </a:ext>
            </a:extLst>
          </p:cNvPr>
          <p:cNvSpPr>
            <a:spLocks noGrp="1"/>
          </p:cNvSpPr>
          <p:nvPr>
            <p:ph type="title"/>
          </p:nvPr>
        </p:nvSpPr>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3254C5B0-02C9-3A4C-8089-BBDB49E7728B}"/>
              </a:ext>
            </a:extLst>
          </p:cNvPr>
          <p:cNvSpPr>
            <a:spLocks noGrp="1"/>
          </p:cNvSpPr>
          <p:nvPr>
            <p:ph type="sldNum" sz="quarter" idx="12"/>
          </p:nvPr>
        </p:nvSpPr>
        <p:spPr/>
        <p:txBody>
          <a:bodyPr/>
          <a:lstStyle/>
          <a:p>
            <a:fld id="{57E20B83-4C29-C04C-84A6-D48435383868}" type="slidenum">
              <a:rPr lang="en-US" smtClean="0"/>
              <a:t>‹#›</a:t>
            </a:fld>
            <a:endParaRPr lang="en-US"/>
          </a:p>
        </p:txBody>
      </p:sp>
    </p:spTree>
    <p:extLst>
      <p:ext uri="{BB962C8B-B14F-4D97-AF65-F5344CB8AC3E}">
        <p14:creationId xmlns:p14="http://schemas.microsoft.com/office/powerpoint/2010/main" val="3376125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6DA7EFE-63F5-834F-BA84-D571D27ADD1C}"/>
              </a:ext>
            </a:extLst>
          </p:cNvPr>
          <p:cNvSpPr>
            <a:spLocks noGrp="1"/>
          </p:cNvSpPr>
          <p:nvPr>
            <p:ph type="sldNum" sz="quarter" idx="12"/>
          </p:nvPr>
        </p:nvSpPr>
        <p:spPr/>
        <p:txBody>
          <a:bodyPr/>
          <a:lstStyle/>
          <a:p>
            <a:fld id="{57E20B83-4C29-C04C-84A6-D48435383868}" type="slidenum">
              <a:rPr lang="en-US" smtClean="0"/>
              <a:t>‹#›</a:t>
            </a:fld>
            <a:endParaRPr lang="en-US"/>
          </a:p>
        </p:txBody>
      </p:sp>
    </p:spTree>
    <p:extLst>
      <p:ext uri="{BB962C8B-B14F-4D97-AF65-F5344CB8AC3E}">
        <p14:creationId xmlns:p14="http://schemas.microsoft.com/office/powerpoint/2010/main" val="410354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84862-EBE4-E840-B25C-64AEE1E70EEA}"/>
              </a:ext>
            </a:extLst>
          </p:cNvPr>
          <p:cNvSpPr>
            <a:spLocks noGrp="1"/>
          </p:cNvSpPr>
          <p:nvPr>
            <p:ph type="title"/>
          </p:nvPr>
        </p:nvSpPr>
        <p:spPr>
          <a:xfrm>
            <a:off x="839788" y="987425"/>
            <a:ext cx="3932237" cy="1109501"/>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0142EDC-1DAA-3441-B3CD-AEF3235336FD}"/>
              </a:ext>
            </a:extLst>
          </p:cNvPr>
          <p:cNvSpPr>
            <a:spLocks noGrp="1"/>
          </p:cNvSpPr>
          <p:nvPr>
            <p:ph idx="1"/>
          </p:nvPr>
        </p:nvSpPr>
        <p:spPr>
          <a:xfrm>
            <a:off x="5183188" y="987426"/>
            <a:ext cx="6172200" cy="47188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76EF2070-E595-E647-9DF3-4A0BA730BF83}"/>
              </a:ext>
            </a:extLst>
          </p:cNvPr>
          <p:cNvSpPr>
            <a:spLocks noGrp="1"/>
          </p:cNvSpPr>
          <p:nvPr>
            <p:ph type="body" sz="half" idx="2"/>
          </p:nvPr>
        </p:nvSpPr>
        <p:spPr>
          <a:xfrm>
            <a:off x="839788" y="2096927"/>
            <a:ext cx="3932237" cy="360939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7" name="Slide Number Placeholder 6">
            <a:extLst>
              <a:ext uri="{FF2B5EF4-FFF2-40B4-BE49-F238E27FC236}">
                <a16:creationId xmlns:a16="http://schemas.microsoft.com/office/drawing/2014/main" id="{FFF0C9D4-764F-F641-81CC-5877B1E6E766}"/>
              </a:ext>
            </a:extLst>
          </p:cNvPr>
          <p:cNvSpPr>
            <a:spLocks noGrp="1"/>
          </p:cNvSpPr>
          <p:nvPr>
            <p:ph type="sldNum" sz="quarter" idx="12"/>
          </p:nvPr>
        </p:nvSpPr>
        <p:spPr/>
        <p:txBody>
          <a:bodyPr/>
          <a:lstStyle/>
          <a:p>
            <a:fld id="{57E20B83-4C29-C04C-84A6-D48435383868}" type="slidenum">
              <a:rPr lang="en-US" smtClean="0"/>
              <a:t>‹#›</a:t>
            </a:fld>
            <a:endParaRPr lang="en-US"/>
          </a:p>
        </p:txBody>
      </p:sp>
    </p:spTree>
    <p:extLst>
      <p:ext uri="{BB962C8B-B14F-4D97-AF65-F5344CB8AC3E}">
        <p14:creationId xmlns:p14="http://schemas.microsoft.com/office/powerpoint/2010/main" val="3723784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D646A-A828-0442-8EAC-401F123CC1A9}"/>
              </a:ext>
            </a:extLst>
          </p:cNvPr>
          <p:cNvSpPr>
            <a:spLocks noGrp="1"/>
          </p:cNvSpPr>
          <p:nvPr>
            <p:ph type="title"/>
          </p:nvPr>
        </p:nvSpPr>
        <p:spPr>
          <a:xfrm>
            <a:off x="839788" y="856525"/>
            <a:ext cx="3932237" cy="1166149"/>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1DDB2A0B-869E-504E-9F5E-20530A8D8D97}"/>
              </a:ext>
            </a:extLst>
          </p:cNvPr>
          <p:cNvSpPr>
            <a:spLocks noGrp="1"/>
          </p:cNvSpPr>
          <p:nvPr>
            <p:ph type="pic" idx="1"/>
          </p:nvPr>
        </p:nvSpPr>
        <p:spPr>
          <a:xfrm>
            <a:off x="5183188" y="9411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F5C27AE5-3926-C541-9CDD-B84B6E0ED40E}"/>
              </a:ext>
            </a:extLst>
          </p:cNvPr>
          <p:cNvSpPr>
            <a:spLocks noGrp="1"/>
          </p:cNvSpPr>
          <p:nvPr>
            <p:ph type="body" sz="half" idx="2"/>
          </p:nvPr>
        </p:nvSpPr>
        <p:spPr>
          <a:xfrm>
            <a:off x="839788" y="2022675"/>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7" name="Slide Number Placeholder 6">
            <a:extLst>
              <a:ext uri="{FF2B5EF4-FFF2-40B4-BE49-F238E27FC236}">
                <a16:creationId xmlns:a16="http://schemas.microsoft.com/office/drawing/2014/main" id="{F8897B37-6221-6F47-BADC-E10AEFAF5D8F}"/>
              </a:ext>
            </a:extLst>
          </p:cNvPr>
          <p:cNvSpPr>
            <a:spLocks noGrp="1"/>
          </p:cNvSpPr>
          <p:nvPr>
            <p:ph type="sldNum" sz="quarter" idx="12"/>
          </p:nvPr>
        </p:nvSpPr>
        <p:spPr/>
        <p:txBody>
          <a:bodyPr/>
          <a:lstStyle/>
          <a:p>
            <a:fld id="{57E20B83-4C29-C04C-84A6-D48435383868}" type="slidenum">
              <a:rPr lang="en-US" smtClean="0"/>
              <a:t>‹#›</a:t>
            </a:fld>
            <a:endParaRPr lang="en-US" dirty="0"/>
          </a:p>
        </p:txBody>
      </p:sp>
    </p:spTree>
    <p:extLst>
      <p:ext uri="{BB962C8B-B14F-4D97-AF65-F5344CB8AC3E}">
        <p14:creationId xmlns:p14="http://schemas.microsoft.com/office/powerpoint/2010/main" val="2589623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CB6E9F-B563-5945-8277-754BE2147A2D}"/>
              </a:ext>
            </a:extLst>
          </p:cNvPr>
          <p:cNvSpPr>
            <a:spLocks noGrp="1"/>
          </p:cNvSpPr>
          <p:nvPr>
            <p:ph type="title"/>
          </p:nvPr>
        </p:nvSpPr>
        <p:spPr>
          <a:xfrm>
            <a:off x="838200" y="902825"/>
            <a:ext cx="10515600" cy="7878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BFC06914-D62A-F841-A2CC-7593E5087CB4}"/>
              </a:ext>
            </a:extLst>
          </p:cNvPr>
          <p:cNvSpPr>
            <a:spLocks noGrp="1"/>
          </p:cNvSpPr>
          <p:nvPr>
            <p:ph type="body" idx="1"/>
          </p:nvPr>
        </p:nvSpPr>
        <p:spPr>
          <a:xfrm>
            <a:off x="838200" y="1825625"/>
            <a:ext cx="10515600" cy="392699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7EB4315F-3D2E-114D-A40D-2509DA6F5A99}"/>
              </a:ext>
            </a:extLst>
          </p:cNvPr>
          <p:cNvSpPr>
            <a:spLocks noGrp="1"/>
          </p:cNvSpPr>
          <p:nvPr>
            <p:ph type="sldNum" sz="quarter" idx="4"/>
          </p:nvPr>
        </p:nvSpPr>
        <p:spPr>
          <a:xfrm>
            <a:off x="9293506" y="168377"/>
            <a:ext cx="2743200" cy="365125"/>
          </a:xfrm>
          <a:prstGeom prst="rect">
            <a:avLst/>
          </a:prstGeom>
        </p:spPr>
        <p:txBody>
          <a:bodyPr vert="horz" lIns="91440" tIns="45720" rIns="91440" bIns="45720" rtlCol="0" anchor="ctr"/>
          <a:lstStyle>
            <a:lvl1pPr algn="r">
              <a:defRPr sz="1400" b="1" i="0">
                <a:solidFill>
                  <a:schemeClr val="bg1"/>
                </a:solidFill>
                <a:latin typeface="VAG Rounded Std Thin" panose="020F0402020204020204" pitchFamily="34" charset="0"/>
              </a:defRPr>
            </a:lvl1pPr>
          </a:lstStyle>
          <a:p>
            <a:fld id="{57E20B83-4C29-C04C-84A6-D48435383868}" type="slidenum">
              <a:rPr lang="en-US" smtClean="0"/>
              <a:pPr/>
              <a:t>‹#›</a:t>
            </a:fld>
            <a:endParaRPr lang="en-US" dirty="0"/>
          </a:p>
        </p:txBody>
      </p:sp>
      <p:sp>
        <p:nvSpPr>
          <p:cNvPr id="7" name="Date Placeholder 3">
            <a:extLst>
              <a:ext uri="{FF2B5EF4-FFF2-40B4-BE49-F238E27FC236}">
                <a16:creationId xmlns:a16="http://schemas.microsoft.com/office/drawing/2014/main" id="{9F071EF1-8D90-8A4E-8DD6-09AB0F28B7E4}"/>
              </a:ext>
            </a:extLst>
          </p:cNvPr>
          <p:cNvSpPr txBox="1">
            <a:spLocks/>
          </p:cNvSpPr>
          <p:nvPr userDrawn="1"/>
        </p:nvSpPr>
        <p:spPr>
          <a:xfrm>
            <a:off x="246062" y="6229159"/>
            <a:ext cx="3208337" cy="365125"/>
          </a:xfrm>
          <a:prstGeom prst="rect">
            <a:avLst/>
          </a:prstGeom>
        </p:spPr>
        <p:txBody>
          <a:bodyPr vert="horz" lIns="91440" tIns="45720" rIns="91440" bIns="45720" rtlCol="0" anchor="ctr"/>
          <a:lstStyle>
            <a:defPPr>
              <a:defRPr lang="en-US"/>
            </a:defPPr>
            <a:lvl1pPr marL="0" algn="l" defTabSz="914400" rtl="0" eaLnBrk="1" latinLnBrk="0" hangingPunct="1">
              <a:defRPr sz="1400" kern="1200">
                <a:solidFill>
                  <a:schemeClr val="bg1"/>
                </a:solidFill>
                <a:latin typeface="Agenda-Semibold"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b="1" i="0" dirty="0">
                <a:latin typeface="+mn-lt"/>
              </a:rPr>
              <a:t>www.worcschildrenfirst.org.uk</a:t>
            </a:r>
          </a:p>
        </p:txBody>
      </p:sp>
    </p:spTree>
    <p:extLst>
      <p:ext uri="{BB962C8B-B14F-4D97-AF65-F5344CB8AC3E}">
        <p14:creationId xmlns:p14="http://schemas.microsoft.com/office/powerpoint/2010/main" val="1039211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ftr="0" dt="0"/>
  <p:txStyles>
    <p:titleStyle>
      <a:lvl1pPr algn="l" defTabSz="914400" rtl="0" eaLnBrk="1" latinLnBrk="0" hangingPunct="1">
        <a:lnSpc>
          <a:spcPct val="90000"/>
        </a:lnSpc>
        <a:spcBef>
          <a:spcPct val="0"/>
        </a:spcBef>
        <a:buNone/>
        <a:defRPr sz="4400" b="1" i="0" kern="1200" spc="200" baseline="0">
          <a:solidFill>
            <a:srgbClr val="E2267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398815/SEND_Code_of_Practice_January_2015.pdf" TargetMode="External"/><Relationship Id="rId2" Type="http://schemas.openxmlformats.org/officeDocument/2006/relationships/hyperlink" Target="https://assets.publishing.service.gov.uk/government/uploads/system/uploads/attachment_data/file/315587/Equality_Act_Advice_Final.pdf" TargetMode="External"/><Relationship Id="rId1" Type="http://schemas.openxmlformats.org/officeDocument/2006/relationships/slideLayout" Target="../slideLayouts/slideLayout2.xml"/><Relationship Id="rId4" Type="http://schemas.openxmlformats.org/officeDocument/2006/relationships/hyperlink" Target="https://www.equalityhumanrights.com/sites/default/files/reasonable_adjustments_for_disabled_pupils_1.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125206" y="1065043"/>
            <a:ext cx="7941585" cy="2363957"/>
          </a:xfrm>
          <a:prstGeom prst="rect">
            <a:avLst/>
          </a:prstGeom>
        </p:spPr>
      </p:pic>
      <p:sp>
        <p:nvSpPr>
          <p:cNvPr id="4" name="Title 1">
            <a:extLst>
              <a:ext uri="{FF2B5EF4-FFF2-40B4-BE49-F238E27FC236}">
                <a16:creationId xmlns:a16="http://schemas.microsoft.com/office/drawing/2014/main" id="{A4FA02F8-A947-456F-8C5C-CD192D08A2B1}"/>
              </a:ext>
            </a:extLst>
          </p:cNvPr>
          <p:cNvSpPr txBox="1">
            <a:spLocks noGrp="1"/>
          </p:cNvSpPr>
          <p:nvPr>
            <p:ph type="title" idx="4294967295"/>
          </p:nvPr>
        </p:nvSpPr>
        <p:spPr>
          <a:xfrm>
            <a:off x="2234042" y="3834676"/>
            <a:ext cx="7723911" cy="12880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fontScale="90000"/>
          </a:bodyPr>
          <a:lstStyle>
            <a:lvl1pPr algn="ctr" defTabSz="914400" rtl="0" eaLnBrk="1" latinLnBrk="0" hangingPunct="1">
              <a:lnSpc>
                <a:spcPct val="90000"/>
              </a:lnSpc>
              <a:spcBef>
                <a:spcPct val="0"/>
              </a:spcBef>
              <a:buNone/>
              <a:defRPr sz="6000" b="1" i="0" kern="1200" spc="200" baseline="0">
                <a:solidFill>
                  <a:srgbClr val="E2267D"/>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200" normalizeH="0" baseline="0" noProof="0" dirty="0">
                <a:ln>
                  <a:noFill/>
                </a:ln>
                <a:solidFill>
                  <a:srgbClr val="992283"/>
                </a:solidFill>
                <a:effectLst/>
                <a:uLnTx/>
                <a:uFillTx/>
                <a:latin typeface="+mj-lt"/>
                <a:ea typeface="+mj-ea"/>
                <a:cs typeface="+mj-cs"/>
              </a:rPr>
              <a:t>Equality Act 2010 – Schools and Inclusion  </a:t>
            </a:r>
          </a:p>
        </p:txBody>
      </p:sp>
    </p:spTree>
    <p:extLst>
      <p:ext uri="{BB962C8B-B14F-4D97-AF65-F5344CB8AC3E}">
        <p14:creationId xmlns:p14="http://schemas.microsoft.com/office/powerpoint/2010/main" val="30966937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BC57A-D9D5-43A3-9DE4-2A0F17E7108F}"/>
              </a:ext>
            </a:extLst>
          </p:cNvPr>
          <p:cNvSpPr>
            <a:spLocks noGrp="1"/>
          </p:cNvSpPr>
          <p:nvPr>
            <p:ph type="title"/>
          </p:nvPr>
        </p:nvSpPr>
        <p:spPr>
          <a:xfrm>
            <a:off x="432954" y="944389"/>
            <a:ext cx="10515600" cy="787863"/>
          </a:xfrm>
        </p:spPr>
        <p:txBody>
          <a:bodyPr>
            <a:normAutofit/>
          </a:bodyPr>
          <a:lstStyle/>
          <a:p>
            <a:r>
              <a:rPr lang="en-GB" sz="3600" dirty="0">
                <a:solidFill>
                  <a:srgbClr val="992283"/>
                </a:solidFill>
              </a:rPr>
              <a:t>Definition of SEND </a:t>
            </a:r>
          </a:p>
        </p:txBody>
      </p:sp>
      <p:sp>
        <p:nvSpPr>
          <p:cNvPr id="3" name="Content Placeholder 2">
            <a:extLst>
              <a:ext uri="{FF2B5EF4-FFF2-40B4-BE49-F238E27FC236}">
                <a16:creationId xmlns:a16="http://schemas.microsoft.com/office/drawing/2014/main" id="{ECBB1B74-E5C5-44A7-B98D-E60F018341B7}"/>
              </a:ext>
            </a:extLst>
          </p:cNvPr>
          <p:cNvSpPr>
            <a:spLocks noGrp="1"/>
          </p:cNvSpPr>
          <p:nvPr>
            <p:ph idx="1"/>
          </p:nvPr>
        </p:nvSpPr>
        <p:spPr>
          <a:xfrm>
            <a:off x="432954" y="1732252"/>
            <a:ext cx="10515600" cy="3926993"/>
          </a:xfrm>
        </p:spPr>
        <p:txBody>
          <a:bodyPr>
            <a:normAutofit lnSpcReduction="10000"/>
          </a:bodyPr>
          <a:lstStyle/>
          <a:p>
            <a:pPr>
              <a:buFont typeface="Arial" charset="0"/>
              <a:buChar char="•"/>
              <a:defRPr/>
            </a:pPr>
            <a:r>
              <a:rPr lang="en-GB" altLang="en-US" sz="2200" dirty="0"/>
              <a:t>‘Special Educational Provision is defined in terms of provision which is additional to, or otherwise different from, that made generally for children of the same age in mainstream schools’. (DfE 2015 p5)</a:t>
            </a:r>
            <a:endParaRPr lang="en-GB" sz="2200" dirty="0"/>
          </a:p>
          <a:p>
            <a:pPr>
              <a:buFont typeface="Arial" charset="0"/>
              <a:buChar char="•"/>
              <a:defRPr/>
            </a:pPr>
            <a:r>
              <a:rPr lang="en-GB" sz="2200" dirty="0"/>
              <a:t>A child or young person has SEND if they have a learning difficulty or disability which calls for special educational provision to be made for them. </a:t>
            </a:r>
          </a:p>
          <a:p>
            <a:pPr>
              <a:buFont typeface="Arial" charset="0"/>
              <a:buChar char="•"/>
              <a:defRPr/>
            </a:pPr>
            <a:r>
              <a:rPr lang="en-GB" sz="2200" dirty="0"/>
              <a:t>A child of compulsory school age or a young person has a learning difficulty or disability if they: </a:t>
            </a:r>
          </a:p>
          <a:p>
            <a:pPr marL="1082675" indent="-274638">
              <a:spcBef>
                <a:spcPts val="0"/>
              </a:spcBef>
              <a:buFont typeface="Arial" charset="0"/>
              <a:buNone/>
              <a:defRPr/>
            </a:pPr>
            <a:r>
              <a:rPr lang="en-GB" sz="2200" dirty="0"/>
              <a:t>(a) have a significantly greater difficulty in learning than the majority of others of the same age; or</a:t>
            </a:r>
          </a:p>
          <a:p>
            <a:pPr marL="1082675" indent="-274638">
              <a:spcBef>
                <a:spcPts val="0"/>
              </a:spcBef>
              <a:buFont typeface="Arial" charset="0"/>
              <a:buNone/>
              <a:defRPr/>
            </a:pPr>
            <a:r>
              <a:rPr lang="en-GB" sz="2200" dirty="0"/>
              <a:t>(b) have a disability which prevents or hinders them from making use of educational facilities of a kind generally provided for others of the same age in mainstream schools or mainstream post-16 institutions. </a:t>
            </a:r>
          </a:p>
          <a:p>
            <a:endParaRPr lang="en-GB" dirty="0"/>
          </a:p>
        </p:txBody>
      </p:sp>
    </p:spTree>
    <p:extLst>
      <p:ext uri="{BB962C8B-B14F-4D97-AF65-F5344CB8AC3E}">
        <p14:creationId xmlns:p14="http://schemas.microsoft.com/office/powerpoint/2010/main" val="1493444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C39A3-AFAA-4FC3-B6B7-9A0D070217E2}"/>
              </a:ext>
            </a:extLst>
          </p:cNvPr>
          <p:cNvSpPr>
            <a:spLocks noGrp="1"/>
          </p:cNvSpPr>
          <p:nvPr>
            <p:ph type="title"/>
          </p:nvPr>
        </p:nvSpPr>
        <p:spPr>
          <a:xfrm>
            <a:off x="568036" y="902825"/>
            <a:ext cx="10515600" cy="787863"/>
          </a:xfrm>
        </p:spPr>
        <p:txBody>
          <a:bodyPr>
            <a:normAutofit/>
          </a:bodyPr>
          <a:lstStyle/>
          <a:p>
            <a:r>
              <a:rPr lang="en-GB" sz="3600" dirty="0">
                <a:solidFill>
                  <a:srgbClr val="992283"/>
                </a:solidFill>
              </a:rPr>
              <a:t>Four areas of SEND</a:t>
            </a:r>
          </a:p>
        </p:txBody>
      </p:sp>
      <p:sp>
        <p:nvSpPr>
          <p:cNvPr id="3" name="Content Placeholder 2">
            <a:extLst>
              <a:ext uri="{FF2B5EF4-FFF2-40B4-BE49-F238E27FC236}">
                <a16:creationId xmlns:a16="http://schemas.microsoft.com/office/drawing/2014/main" id="{8EAD9F75-9E42-42DB-8DBE-FC9A392544EF}"/>
              </a:ext>
            </a:extLst>
          </p:cNvPr>
          <p:cNvSpPr>
            <a:spLocks noGrp="1"/>
          </p:cNvSpPr>
          <p:nvPr>
            <p:ph idx="1"/>
          </p:nvPr>
        </p:nvSpPr>
        <p:spPr>
          <a:xfrm>
            <a:off x="568036" y="1690688"/>
            <a:ext cx="5947064" cy="3926993"/>
          </a:xfrm>
        </p:spPr>
        <p:txBody>
          <a:bodyPr>
            <a:normAutofit/>
          </a:bodyPr>
          <a:lstStyle/>
          <a:p>
            <a:r>
              <a:rPr lang="en-GB" altLang="en-US" sz="2000" dirty="0"/>
              <a:t>Communication and interaction </a:t>
            </a:r>
            <a:br>
              <a:rPr lang="en-GB" altLang="en-US" sz="2000" dirty="0"/>
            </a:br>
            <a:r>
              <a:rPr lang="en-GB" altLang="en-US" sz="2000" dirty="0"/>
              <a:t>(includes SLCN and Autism)</a:t>
            </a:r>
          </a:p>
          <a:p>
            <a:r>
              <a:rPr lang="en-GB" altLang="en-US" sz="2000" dirty="0"/>
              <a:t>Cognition and learning (Moderate/Severe Learning Difficulties (LD), Profound &amp; </a:t>
            </a:r>
            <a:br>
              <a:rPr lang="en-GB" altLang="en-US" sz="2000" dirty="0"/>
            </a:br>
            <a:r>
              <a:rPr lang="en-GB" altLang="en-US" sz="2000" dirty="0"/>
              <a:t>Multiple LD, Specific LD: dyslexia, </a:t>
            </a:r>
            <a:br>
              <a:rPr lang="en-GB" altLang="en-US" sz="2000" dirty="0"/>
            </a:br>
            <a:r>
              <a:rPr lang="en-GB" altLang="en-US" sz="2000" dirty="0"/>
              <a:t>dyscalculia &amp; dyspraxia) </a:t>
            </a:r>
          </a:p>
          <a:p>
            <a:r>
              <a:rPr lang="en-GB" altLang="en-US" sz="2000" dirty="0"/>
              <a:t>Social, emotional and mental health difficulties (anxiety, depression, self-harming, eating disorders, substance misuse, ADD, ADHD, attachment disorder)</a:t>
            </a:r>
          </a:p>
          <a:p>
            <a:r>
              <a:rPr lang="en-GB" altLang="en-US" sz="2000" dirty="0"/>
              <a:t>Sensory and/or physical needs (visual, hearing, multi-sensory, physical &amp; neurological)</a:t>
            </a:r>
          </a:p>
          <a:p>
            <a:endParaRPr lang="en-GB" dirty="0"/>
          </a:p>
        </p:txBody>
      </p:sp>
      <p:pic>
        <p:nvPicPr>
          <p:cNvPr id="5" name="Picture 4" descr="A child playing">
            <a:extLst>
              <a:ext uri="{FF2B5EF4-FFF2-40B4-BE49-F238E27FC236}">
                <a16:creationId xmlns:a16="http://schemas.microsoft.com/office/drawing/2014/main" id="{16B54F23-42FB-41D6-B3DB-FB8131808976}"/>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7659179" y="1077558"/>
            <a:ext cx="3632499" cy="4175760"/>
          </a:xfrm>
          <a:prstGeom prst="rect">
            <a:avLst/>
          </a:prstGeom>
        </p:spPr>
      </p:pic>
    </p:spTree>
    <p:extLst>
      <p:ext uri="{BB962C8B-B14F-4D97-AF65-F5344CB8AC3E}">
        <p14:creationId xmlns:p14="http://schemas.microsoft.com/office/powerpoint/2010/main" val="37615403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AA2ED-0FE7-4369-8A18-D75AEE5A48EF}"/>
              </a:ext>
            </a:extLst>
          </p:cNvPr>
          <p:cNvSpPr>
            <a:spLocks noGrp="1"/>
          </p:cNvSpPr>
          <p:nvPr>
            <p:ph type="title"/>
          </p:nvPr>
        </p:nvSpPr>
        <p:spPr>
          <a:xfrm>
            <a:off x="671946" y="902825"/>
            <a:ext cx="10515600" cy="787863"/>
          </a:xfrm>
        </p:spPr>
        <p:txBody>
          <a:bodyPr>
            <a:normAutofit/>
          </a:bodyPr>
          <a:lstStyle/>
          <a:p>
            <a:r>
              <a:rPr lang="en-GB" sz="3600" dirty="0">
                <a:solidFill>
                  <a:srgbClr val="992283"/>
                </a:solidFill>
              </a:rPr>
              <a:t>Reasonable Adjustments for SEND </a:t>
            </a:r>
          </a:p>
        </p:txBody>
      </p:sp>
      <p:sp>
        <p:nvSpPr>
          <p:cNvPr id="3" name="Content Placeholder 2">
            <a:extLst>
              <a:ext uri="{FF2B5EF4-FFF2-40B4-BE49-F238E27FC236}">
                <a16:creationId xmlns:a16="http://schemas.microsoft.com/office/drawing/2014/main" id="{812F169F-DA28-4D02-BC6C-2A70C82B51B7}"/>
              </a:ext>
            </a:extLst>
          </p:cNvPr>
          <p:cNvSpPr>
            <a:spLocks noGrp="1"/>
          </p:cNvSpPr>
          <p:nvPr>
            <p:ph idx="1"/>
          </p:nvPr>
        </p:nvSpPr>
        <p:spPr>
          <a:xfrm>
            <a:off x="671946" y="1690688"/>
            <a:ext cx="6009409" cy="3926993"/>
          </a:xfrm>
        </p:spPr>
        <p:txBody>
          <a:bodyPr>
            <a:normAutofit/>
          </a:bodyPr>
          <a:lstStyle/>
          <a:p>
            <a:r>
              <a:rPr lang="en-GB" altLang="en-US" sz="2000" dirty="0"/>
              <a:t>Schools must use their </a:t>
            </a:r>
            <a:r>
              <a:rPr lang="en-GB" altLang="en-US" sz="2000" b="1" dirty="0"/>
              <a:t>Best endeavours</a:t>
            </a:r>
            <a:r>
              <a:rPr lang="en-GB" altLang="en-US" sz="2000" dirty="0"/>
              <a:t>: ‘this means doing everything they can to meet children and young people’s SEND’ (DfE 2015 6.2)</a:t>
            </a:r>
          </a:p>
          <a:p>
            <a:r>
              <a:rPr lang="en-US" sz="2000" dirty="0"/>
              <a:t>A minor change for schools is that a failure to make a reasonable adjustment cannot now be justified, whereas under the previous disability discrimination legislation it could be. However, this change should not have any practical effect due to the application of the reasonableness test – i.e. if an adjustment is reasonable then it should be made and there can be no justification for why it is not made. </a:t>
            </a:r>
          </a:p>
          <a:p>
            <a:r>
              <a:rPr lang="en-US" sz="2000" dirty="0"/>
              <a:t>Schools will not be expected to make adjustments that are not reasonable. </a:t>
            </a:r>
            <a:endParaRPr lang="en-GB" altLang="en-US" sz="2000" dirty="0"/>
          </a:p>
          <a:p>
            <a:endParaRPr lang="en-GB" dirty="0"/>
          </a:p>
        </p:txBody>
      </p:sp>
      <p:pic>
        <p:nvPicPr>
          <p:cNvPr id="5" name="Picture 4" descr="A child sitting at a table, reading">
            <a:extLst>
              <a:ext uri="{FF2B5EF4-FFF2-40B4-BE49-F238E27FC236}">
                <a16:creationId xmlns:a16="http://schemas.microsoft.com/office/drawing/2014/main" id="{8E1E45EF-01A4-43DD-9063-B118D0C00E79}"/>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7448552" y="1690688"/>
            <a:ext cx="3994726" cy="3712229"/>
          </a:xfrm>
          <a:prstGeom prst="rect">
            <a:avLst/>
          </a:prstGeom>
        </p:spPr>
      </p:pic>
    </p:spTree>
    <p:extLst>
      <p:ext uri="{BB962C8B-B14F-4D97-AF65-F5344CB8AC3E}">
        <p14:creationId xmlns:p14="http://schemas.microsoft.com/office/powerpoint/2010/main" val="14240931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FE295-7D71-43F3-BC67-1B7F2715B809}"/>
              </a:ext>
            </a:extLst>
          </p:cNvPr>
          <p:cNvSpPr>
            <a:spLocks noGrp="1"/>
          </p:cNvSpPr>
          <p:nvPr>
            <p:ph type="title"/>
          </p:nvPr>
        </p:nvSpPr>
        <p:spPr>
          <a:xfrm>
            <a:off x="568036" y="941358"/>
            <a:ext cx="10515600" cy="787863"/>
          </a:xfrm>
        </p:spPr>
        <p:txBody>
          <a:bodyPr>
            <a:normAutofit/>
          </a:bodyPr>
          <a:lstStyle/>
          <a:p>
            <a:r>
              <a:rPr lang="en-GB" sz="3600" dirty="0">
                <a:solidFill>
                  <a:srgbClr val="992283"/>
                </a:solidFill>
              </a:rPr>
              <a:t>Reasonable Adjustments for SEND  </a:t>
            </a:r>
          </a:p>
        </p:txBody>
      </p:sp>
      <p:sp>
        <p:nvSpPr>
          <p:cNvPr id="3" name="Content Placeholder 2">
            <a:extLst>
              <a:ext uri="{FF2B5EF4-FFF2-40B4-BE49-F238E27FC236}">
                <a16:creationId xmlns:a16="http://schemas.microsoft.com/office/drawing/2014/main" id="{22E73868-6389-4576-8050-1C6752DC6094}"/>
              </a:ext>
            </a:extLst>
          </p:cNvPr>
          <p:cNvSpPr>
            <a:spLocks noGrp="1"/>
          </p:cNvSpPr>
          <p:nvPr>
            <p:ph idx="1"/>
          </p:nvPr>
        </p:nvSpPr>
        <p:spPr>
          <a:xfrm>
            <a:off x="568036" y="1729221"/>
            <a:ext cx="9874827" cy="3926993"/>
          </a:xfrm>
        </p:spPr>
        <p:txBody>
          <a:bodyPr>
            <a:normAutofit fontScale="62500" lnSpcReduction="20000"/>
          </a:bodyPr>
          <a:lstStyle/>
          <a:p>
            <a:r>
              <a:rPr lang="en-US" dirty="0"/>
              <a:t>The Act does not set out what would be a reasonable adjustment or a list of factors to consider in determining what is reasonable. It will be for schools to consider the reasonableness of adjustments based on the circumstances of each case. </a:t>
            </a:r>
          </a:p>
          <a:p>
            <a:r>
              <a:rPr lang="en-GB" dirty="0"/>
              <a:t>Considerations may include:</a:t>
            </a:r>
          </a:p>
          <a:p>
            <a:r>
              <a:rPr lang="en-GB" dirty="0"/>
              <a:t>Whether it would overcome the substantial disadvantage </a:t>
            </a:r>
          </a:p>
          <a:p>
            <a:r>
              <a:rPr lang="en-GB" dirty="0"/>
              <a:t>Practicability of the adjustment </a:t>
            </a:r>
          </a:p>
          <a:p>
            <a:r>
              <a:rPr lang="en-GB" dirty="0"/>
              <a:t>The effect of SEND on the pupil </a:t>
            </a:r>
          </a:p>
          <a:p>
            <a:r>
              <a:rPr lang="en-GB" dirty="0"/>
              <a:t>Financial and other costs of making the adjustment </a:t>
            </a:r>
          </a:p>
          <a:p>
            <a:r>
              <a:rPr lang="en-GB" dirty="0"/>
              <a:t>Whether it will be provided under an EHC (Education, Health and Care) Plan from the local authority</a:t>
            </a:r>
          </a:p>
          <a:p>
            <a:r>
              <a:rPr lang="en-GB" dirty="0"/>
              <a:t>The school’s resources and the availability of financial or other assistance </a:t>
            </a:r>
          </a:p>
          <a:p>
            <a:r>
              <a:rPr lang="en-GB" dirty="0"/>
              <a:t> Health and Safety requirements</a:t>
            </a:r>
          </a:p>
          <a:p>
            <a:r>
              <a:rPr lang="en-GB" dirty="0"/>
              <a:t>The need to maintain academic, musical, sporting and other standards </a:t>
            </a:r>
          </a:p>
          <a:p>
            <a:r>
              <a:rPr lang="en-GB" dirty="0"/>
              <a:t>The interests of other and prospective pupils  </a:t>
            </a:r>
          </a:p>
          <a:p>
            <a:endParaRPr lang="en-GB" dirty="0"/>
          </a:p>
        </p:txBody>
      </p:sp>
    </p:spTree>
    <p:extLst>
      <p:ext uri="{BB962C8B-B14F-4D97-AF65-F5344CB8AC3E}">
        <p14:creationId xmlns:p14="http://schemas.microsoft.com/office/powerpoint/2010/main" val="2128748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3EFD3-6392-4FAD-ABDF-C74C82CCB5DC}"/>
              </a:ext>
            </a:extLst>
          </p:cNvPr>
          <p:cNvSpPr>
            <a:spLocks noGrp="1"/>
          </p:cNvSpPr>
          <p:nvPr>
            <p:ph type="title"/>
          </p:nvPr>
        </p:nvSpPr>
        <p:spPr>
          <a:xfrm>
            <a:off x="602674" y="902825"/>
            <a:ext cx="10515600" cy="787863"/>
          </a:xfrm>
        </p:spPr>
        <p:txBody>
          <a:bodyPr>
            <a:normAutofit/>
          </a:bodyPr>
          <a:lstStyle/>
          <a:p>
            <a:r>
              <a:rPr lang="en-GB" sz="3600" dirty="0">
                <a:solidFill>
                  <a:srgbClr val="992283"/>
                </a:solidFill>
              </a:rPr>
              <a:t>Reasonable Adjustments and Auxiliary Aids </a:t>
            </a:r>
          </a:p>
        </p:txBody>
      </p:sp>
      <p:sp>
        <p:nvSpPr>
          <p:cNvPr id="3" name="Content Placeholder 2">
            <a:extLst>
              <a:ext uri="{FF2B5EF4-FFF2-40B4-BE49-F238E27FC236}">
                <a16:creationId xmlns:a16="http://schemas.microsoft.com/office/drawing/2014/main" id="{2C4F7D2F-D460-4EBE-A94D-4C9CA38509A7}"/>
              </a:ext>
            </a:extLst>
          </p:cNvPr>
          <p:cNvSpPr>
            <a:spLocks noGrp="1"/>
          </p:cNvSpPr>
          <p:nvPr>
            <p:ph idx="1"/>
          </p:nvPr>
        </p:nvSpPr>
        <p:spPr>
          <a:xfrm>
            <a:off x="602674" y="1690688"/>
            <a:ext cx="10079182" cy="4107439"/>
          </a:xfrm>
        </p:spPr>
        <p:txBody>
          <a:bodyPr>
            <a:normAutofit fontScale="25000" lnSpcReduction="20000"/>
          </a:bodyPr>
          <a:lstStyle/>
          <a:p>
            <a:pPr>
              <a:spcBef>
                <a:spcPts val="0"/>
              </a:spcBef>
              <a:spcAft>
                <a:spcPts val="1200"/>
              </a:spcAft>
            </a:pPr>
            <a:r>
              <a:rPr lang="en-US" sz="6400" dirty="0"/>
              <a:t>The duty to provide auxiliary aids as part of the reasonable adjustment duty is a change for all schools from September 2012 and extends to maintaining local authorities. </a:t>
            </a:r>
          </a:p>
          <a:p>
            <a:pPr>
              <a:spcBef>
                <a:spcPts val="0"/>
              </a:spcBef>
              <a:spcAft>
                <a:spcPts val="1200"/>
              </a:spcAft>
            </a:pPr>
            <a:r>
              <a:rPr lang="en-US" sz="6400" dirty="0"/>
              <a:t>The term “auxiliary aids” found in the Equality Act 2010 covers both auxiliary aids and services but there is no legal definition for what constitutes auxiliary aids and services. </a:t>
            </a:r>
          </a:p>
          <a:p>
            <a:pPr>
              <a:spcBef>
                <a:spcPts val="0"/>
              </a:spcBef>
              <a:spcAft>
                <a:spcPts val="1200"/>
              </a:spcAft>
            </a:pPr>
            <a:r>
              <a:rPr lang="en-US" sz="6400" dirty="0"/>
              <a:t>Oxford English Dictionary definition of auxiliary as “helpful, assistant, affording aid, rendering assistance, giving support or succor” and that auxiliary aids and services “are things or persons which help.” </a:t>
            </a:r>
          </a:p>
          <a:p>
            <a:pPr>
              <a:spcBef>
                <a:spcPts val="0"/>
              </a:spcBef>
              <a:spcAft>
                <a:spcPts val="1200"/>
              </a:spcAft>
            </a:pPr>
            <a:r>
              <a:rPr lang="en-US" sz="6400" dirty="0"/>
              <a:t>Examples of what may be considered an auxiliary aid could be; hearing loops; adaptive keyboards and special software.</a:t>
            </a:r>
          </a:p>
          <a:p>
            <a:pPr>
              <a:spcBef>
                <a:spcPts val="0"/>
              </a:spcBef>
              <a:spcAft>
                <a:spcPts val="1200"/>
              </a:spcAft>
            </a:pPr>
            <a:r>
              <a:rPr lang="en-US" sz="6400" dirty="0"/>
              <a:t>The key test is reasonableness and what may be reasonable for one school to provide may not be reasonable for another given the circumstances of each case. </a:t>
            </a:r>
          </a:p>
          <a:p>
            <a:pPr>
              <a:spcBef>
                <a:spcPts val="0"/>
              </a:spcBef>
              <a:spcAft>
                <a:spcPts val="1200"/>
              </a:spcAft>
            </a:pPr>
            <a:r>
              <a:rPr lang="en-US" sz="6400" dirty="0"/>
              <a:t>Many disabled children will have a SEN and may need auxiliary aids which are necessary as part of their SEN provision; in some circumstances as part of a formal SEN EHCP. These aids may be provided in the school under the SEN route, in which case there will be no need for the school to provide those aids as part of their reasonable adjustment duty. </a:t>
            </a:r>
          </a:p>
          <a:p>
            <a:pPr>
              <a:spcBef>
                <a:spcPts val="0"/>
              </a:spcBef>
              <a:spcAft>
                <a:spcPts val="1200"/>
              </a:spcAft>
            </a:pPr>
            <a:r>
              <a:rPr lang="en-US" sz="6400" dirty="0"/>
              <a:t>Some disabled children will have a need for auxiliary aids which are not directly related to their educational needs or their participation in school life, for example, things which are generally necessary for all aspects of their life, such as hearing aids. It is likely to be held that it would be unreasonable for a school to be expected to provide these auxiliary aids. </a:t>
            </a:r>
          </a:p>
          <a:p>
            <a:endParaRPr lang="en-GB" dirty="0"/>
          </a:p>
        </p:txBody>
      </p:sp>
    </p:spTree>
    <p:extLst>
      <p:ext uri="{BB962C8B-B14F-4D97-AF65-F5344CB8AC3E}">
        <p14:creationId xmlns:p14="http://schemas.microsoft.com/office/powerpoint/2010/main" val="38311597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12864-8210-4625-B1D6-3F8D62DF0DA4}"/>
              </a:ext>
            </a:extLst>
          </p:cNvPr>
          <p:cNvSpPr>
            <a:spLocks noGrp="1"/>
          </p:cNvSpPr>
          <p:nvPr>
            <p:ph type="title"/>
          </p:nvPr>
        </p:nvSpPr>
        <p:spPr>
          <a:xfrm>
            <a:off x="443346" y="1183380"/>
            <a:ext cx="10515600" cy="787863"/>
          </a:xfrm>
        </p:spPr>
        <p:txBody>
          <a:bodyPr>
            <a:noAutofit/>
          </a:bodyPr>
          <a:lstStyle/>
          <a:p>
            <a:r>
              <a:rPr lang="en-US" sz="3600" dirty="0">
                <a:solidFill>
                  <a:srgbClr val="992283"/>
                </a:solidFill>
              </a:rPr>
              <a:t>High quality provision to meet the needs of children and young people with SEND</a:t>
            </a:r>
            <a:endParaRPr lang="en-GB" sz="3600" dirty="0">
              <a:solidFill>
                <a:srgbClr val="992283"/>
              </a:solidFill>
            </a:endParaRPr>
          </a:p>
        </p:txBody>
      </p:sp>
      <p:sp>
        <p:nvSpPr>
          <p:cNvPr id="3" name="Content Placeholder 2">
            <a:extLst>
              <a:ext uri="{FF2B5EF4-FFF2-40B4-BE49-F238E27FC236}">
                <a16:creationId xmlns:a16="http://schemas.microsoft.com/office/drawing/2014/main" id="{B199A1B8-2ABC-4541-A6C6-8EF6F0AFCFFC}"/>
              </a:ext>
            </a:extLst>
          </p:cNvPr>
          <p:cNvSpPr>
            <a:spLocks noGrp="1"/>
          </p:cNvSpPr>
          <p:nvPr>
            <p:ph idx="1"/>
          </p:nvPr>
        </p:nvSpPr>
        <p:spPr>
          <a:xfrm>
            <a:off x="443346" y="1971243"/>
            <a:ext cx="10515600" cy="3926993"/>
          </a:xfrm>
        </p:spPr>
        <p:txBody>
          <a:bodyPr>
            <a:normAutofit/>
          </a:bodyPr>
          <a:lstStyle/>
          <a:p>
            <a:pPr marL="0" indent="0">
              <a:buNone/>
            </a:pPr>
            <a:endParaRPr lang="en-GB" sz="2200" dirty="0"/>
          </a:p>
          <a:p>
            <a:r>
              <a:rPr lang="en-US" sz="2200" dirty="0"/>
              <a:t>High quality teaching that is differentiated and personalised will meet the individual needs of the majority of children and young people. </a:t>
            </a:r>
            <a:endParaRPr lang="en-GB" sz="2200" dirty="0"/>
          </a:p>
          <a:p>
            <a:r>
              <a:rPr lang="en-US" sz="2200" dirty="0"/>
              <a:t>The quality of teaching for pupils with SEN, and the progress made by pupils, should be a core part of the school’s performance management arrangements and its approach to professional development for all teaching and support staff. </a:t>
            </a:r>
          </a:p>
          <a:p>
            <a:r>
              <a:rPr lang="en-US" sz="2200" dirty="0"/>
              <a:t>School leaders and teaching staff, including the SENCO, should identify any patterns in the identification of SEN, both within the school and in comparison, with national data, and use these to reflect on and reinforce the quality of teaching. </a:t>
            </a:r>
          </a:p>
          <a:p>
            <a:endParaRPr lang="en-US" dirty="0"/>
          </a:p>
          <a:p>
            <a:endParaRPr lang="en-US" dirty="0"/>
          </a:p>
          <a:p>
            <a:endParaRPr lang="en-GB" dirty="0"/>
          </a:p>
        </p:txBody>
      </p:sp>
    </p:spTree>
    <p:extLst>
      <p:ext uri="{BB962C8B-B14F-4D97-AF65-F5344CB8AC3E}">
        <p14:creationId xmlns:p14="http://schemas.microsoft.com/office/powerpoint/2010/main" val="6654914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D34FE-9515-4C02-9329-9BE7C496F87B}"/>
              </a:ext>
            </a:extLst>
          </p:cNvPr>
          <p:cNvSpPr>
            <a:spLocks noGrp="1"/>
          </p:cNvSpPr>
          <p:nvPr>
            <p:ph type="title"/>
          </p:nvPr>
        </p:nvSpPr>
        <p:spPr>
          <a:xfrm>
            <a:off x="630382" y="1100252"/>
            <a:ext cx="10515600" cy="787863"/>
          </a:xfrm>
        </p:spPr>
        <p:txBody>
          <a:bodyPr>
            <a:normAutofit/>
          </a:bodyPr>
          <a:lstStyle/>
          <a:p>
            <a:r>
              <a:rPr lang="en-GB" sz="3600" dirty="0">
                <a:solidFill>
                  <a:srgbClr val="992283"/>
                </a:solidFill>
              </a:rPr>
              <a:t>High Quality Teaching </a:t>
            </a:r>
          </a:p>
        </p:txBody>
      </p:sp>
      <p:sp>
        <p:nvSpPr>
          <p:cNvPr id="3" name="Content Placeholder 2">
            <a:extLst>
              <a:ext uri="{FF2B5EF4-FFF2-40B4-BE49-F238E27FC236}">
                <a16:creationId xmlns:a16="http://schemas.microsoft.com/office/drawing/2014/main" id="{84A9BA2F-61ED-40BF-8D65-DC29D59C42E1}"/>
              </a:ext>
            </a:extLst>
          </p:cNvPr>
          <p:cNvSpPr>
            <a:spLocks noGrp="1"/>
          </p:cNvSpPr>
          <p:nvPr>
            <p:ph idx="1"/>
          </p:nvPr>
        </p:nvSpPr>
        <p:spPr>
          <a:xfrm>
            <a:off x="630382" y="1981489"/>
            <a:ext cx="5614555" cy="3926993"/>
          </a:xfrm>
        </p:spPr>
        <p:txBody>
          <a:bodyPr>
            <a:normAutofit/>
          </a:bodyPr>
          <a:lstStyle/>
          <a:p>
            <a:pPr marL="0" indent="0">
              <a:buNone/>
            </a:pPr>
            <a:r>
              <a:rPr lang="en-US" sz="2000" dirty="0"/>
              <a:t>High quality teaching, differentiated for individual pupils, is the first step in responding to pupils who have or may have SEN. Additional intervention and support cannot compensate for a lack of good quality teaching. Schools should regularly and carefully review the quality of teaching for all pupils, including those at risk of underachievement. </a:t>
            </a:r>
          </a:p>
          <a:p>
            <a:pPr marL="0" indent="0">
              <a:buNone/>
            </a:pPr>
            <a:r>
              <a:rPr lang="en-US" sz="2000" dirty="0"/>
              <a:t>This includes reviewing and, where necessary, improving, teachers’ understanding of strategies to identify and support vulnerable pupils and their knowledge of the SEN most frequently encountered. </a:t>
            </a:r>
          </a:p>
          <a:p>
            <a:endParaRPr lang="en-GB" sz="2000" dirty="0"/>
          </a:p>
        </p:txBody>
      </p:sp>
      <p:pic>
        <p:nvPicPr>
          <p:cNvPr id="5" name="Picture 4" descr="A person in a grey suit, writing on a whiteboard">
            <a:extLst>
              <a:ext uri="{FF2B5EF4-FFF2-40B4-BE49-F238E27FC236}">
                <a16:creationId xmlns:a16="http://schemas.microsoft.com/office/drawing/2014/main" id="{D29DE720-EE4D-47D3-98B4-B4B71040A350}"/>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6974541" y="1392965"/>
            <a:ext cx="4358686" cy="3720353"/>
          </a:xfrm>
          <a:prstGeom prst="rect">
            <a:avLst/>
          </a:prstGeom>
        </p:spPr>
      </p:pic>
    </p:spTree>
    <p:extLst>
      <p:ext uri="{BB962C8B-B14F-4D97-AF65-F5344CB8AC3E}">
        <p14:creationId xmlns:p14="http://schemas.microsoft.com/office/powerpoint/2010/main" val="42145703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3F8E7-6AFC-4B78-BFE0-74075DCB4A2C}"/>
              </a:ext>
            </a:extLst>
          </p:cNvPr>
          <p:cNvSpPr>
            <a:spLocks noGrp="1"/>
          </p:cNvSpPr>
          <p:nvPr>
            <p:ph type="title"/>
          </p:nvPr>
        </p:nvSpPr>
        <p:spPr>
          <a:xfrm>
            <a:off x="599208" y="1034492"/>
            <a:ext cx="10515600" cy="787863"/>
          </a:xfrm>
        </p:spPr>
        <p:txBody>
          <a:bodyPr>
            <a:normAutofit/>
          </a:bodyPr>
          <a:lstStyle/>
          <a:p>
            <a:r>
              <a:rPr lang="en-GB" sz="3600" dirty="0">
                <a:solidFill>
                  <a:srgbClr val="992283"/>
                </a:solidFill>
              </a:rPr>
              <a:t>Teachers and Inclusion </a:t>
            </a:r>
          </a:p>
        </p:txBody>
      </p:sp>
      <p:sp>
        <p:nvSpPr>
          <p:cNvPr id="3" name="Content Placeholder 2">
            <a:extLst>
              <a:ext uri="{FF2B5EF4-FFF2-40B4-BE49-F238E27FC236}">
                <a16:creationId xmlns:a16="http://schemas.microsoft.com/office/drawing/2014/main" id="{A6F8AA52-2DF0-4530-A2B5-F90AE5BC0BC4}"/>
              </a:ext>
            </a:extLst>
          </p:cNvPr>
          <p:cNvSpPr>
            <a:spLocks noGrp="1"/>
          </p:cNvSpPr>
          <p:nvPr>
            <p:ph idx="1"/>
          </p:nvPr>
        </p:nvSpPr>
        <p:spPr>
          <a:xfrm>
            <a:off x="599208" y="1862072"/>
            <a:ext cx="6632865" cy="4152418"/>
          </a:xfrm>
        </p:spPr>
        <p:txBody>
          <a:bodyPr>
            <a:normAutofit/>
          </a:bodyPr>
          <a:lstStyle/>
          <a:p>
            <a:r>
              <a:rPr lang="en-GB" altLang="en-US" sz="2000" dirty="0"/>
              <a:t>Teachers are responsible and accountable for the progress and development of the pupils in their class, including where pupils access support from teaching assistants or specialist staff. </a:t>
            </a:r>
            <a:r>
              <a:rPr lang="en-GB" sz="2000" b="1" dirty="0"/>
              <a:t>CoP 6.36</a:t>
            </a:r>
            <a:endParaRPr lang="en-GB" altLang="en-US" sz="2000" dirty="0"/>
          </a:p>
          <a:p>
            <a:pPr>
              <a:defRPr/>
            </a:pPr>
            <a:r>
              <a:rPr lang="en-GB" sz="2000" dirty="0"/>
              <a:t>Where the interventions involve group or one-to-one teaching away from the main class or subject teacher, they should still retain responsibility for the pupil. </a:t>
            </a:r>
            <a:r>
              <a:rPr lang="en-GB" sz="2000" b="1" dirty="0"/>
              <a:t>CoP 6.52</a:t>
            </a:r>
            <a:endParaRPr lang="en-GB" sz="2000" dirty="0"/>
          </a:p>
          <a:p>
            <a:pPr>
              <a:defRPr/>
            </a:pPr>
            <a:r>
              <a:rPr lang="en-GB" sz="2000" dirty="0"/>
              <a:t>They should work closely with any teaching assistants or specialist staff involved, to plan and assess the impact of support and interventions and how they can be linked to classroom teaching. </a:t>
            </a:r>
            <a:r>
              <a:rPr lang="en-GB" sz="2000" b="1" dirty="0"/>
              <a:t>CoP 6.52</a:t>
            </a:r>
            <a:endParaRPr lang="en-GB" sz="2000" dirty="0"/>
          </a:p>
          <a:p>
            <a:endParaRPr lang="en-GB" dirty="0"/>
          </a:p>
        </p:txBody>
      </p:sp>
      <p:pic>
        <p:nvPicPr>
          <p:cNvPr id="5" name="Picture 4" descr="A teacher standing in front of a desk of a pupil&#10;&#10;">
            <a:extLst>
              <a:ext uri="{FF2B5EF4-FFF2-40B4-BE49-F238E27FC236}">
                <a16:creationId xmlns:a16="http://schemas.microsoft.com/office/drawing/2014/main" id="{ECDA5D38-2B80-42A2-984F-F0D377CBA7EF}"/>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7855658" y="1208200"/>
            <a:ext cx="3404013" cy="4367847"/>
          </a:xfrm>
          <a:prstGeom prst="rect">
            <a:avLst/>
          </a:prstGeom>
        </p:spPr>
      </p:pic>
    </p:spTree>
    <p:extLst>
      <p:ext uri="{BB962C8B-B14F-4D97-AF65-F5344CB8AC3E}">
        <p14:creationId xmlns:p14="http://schemas.microsoft.com/office/powerpoint/2010/main" val="20096446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28825-C075-4CDC-AAF6-3A6C2DC77449}"/>
              </a:ext>
            </a:extLst>
          </p:cNvPr>
          <p:cNvSpPr>
            <a:spLocks noGrp="1"/>
          </p:cNvSpPr>
          <p:nvPr>
            <p:ph type="title"/>
          </p:nvPr>
        </p:nvSpPr>
        <p:spPr>
          <a:xfrm>
            <a:off x="504266" y="1240318"/>
            <a:ext cx="10515600" cy="787863"/>
          </a:xfrm>
        </p:spPr>
        <p:txBody>
          <a:bodyPr/>
          <a:lstStyle/>
          <a:p>
            <a:r>
              <a:rPr lang="en-GB" sz="3600" dirty="0">
                <a:solidFill>
                  <a:srgbClr val="992283"/>
                </a:solidFill>
              </a:rPr>
              <a:t>Curriculum</a:t>
            </a:r>
            <a:r>
              <a:rPr lang="en-GB" dirty="0"/>
              <a:t> </a:t>
            </a:r>
          </a:p>
        </p:txBody>
      </p:sp>
      <p:sp>
        <p:nvSpPr>
          <p:cNvPr id="3" name="Content Placeholder 2">
            <a:extLst>
              <a:ext uri="{FF2B5EF4-FFF2-40B4-BE49-F238E27FC236}">
                <a16:creationId xmlns:a16="http://schemas.microsoft.com/office/drawing/2014/main" id="{4EC14F01-99A1-4DB5-BF82-8BEBAD0EF087}"/>
              </a:ext>
            </a:extLst>
          </p:cNvPr>
          <p:cNvSpPr>
            <a:spLocks noGrp="1"/>
          </p:cNvSpPr>
          <p:nvPr>
            <p:ph idx="1"/>
          </p:nvPr>
        </p:nvSpPr>
        <p:spPr>
          <a:xfrm>
            <a:off x="504266" y="2327648"/>
            <a:ext cx="4772891" cy="3926993"/>
          </a:xfrm>
        </p:spPr>
        <p:txBody>
          <a:bodyPr>
            <a:normAutofit/>
          </a:bodyPr>
          <a:lstStyle/>
          <a:p>
            <a:pPr marL="273050" indent="-273050">
              <a:defRPr/>
            </a:pPr>
            <a:r>
              <a:rPr lang="en-GB" sz="2000" dirty="0">
                <a:cs typeface="Arial" charset="0"/>
              </a:rPr>
              <a:t>All pupils should have access to a broad and balanced curriculum. </a:t>
            </a:r>
          </a:p>
          <a:p>
            <a:pPr marL="273050" indent="-273050">
              <a:defRPr/>
            </a:pPr>
            <a:r>
              <a:rPr lang="en-GB" sz="2000" dirty="0">
                <a:cs typeface="Arial" charset="0"/>
              </a:rPr>
              <a:t>Lessons should be planned to address potential areas of difficulty and to remove barriers to pupil achievement. </a:t>
            </a:r>
          </a:p>
          <a:p>
            <a:pPr marL="273050" indent="-273050">
              <a:defRPr/>
            </a:pPr>
            <a:r>
              <a:rPr lang="en-GB" sz="2000" dirty="0">
                <a:cs typeface="Arial" charset="0"/>
              </a:rPr>
              <a:t>Such planning will mean that pupils with SEN and disabilities will be able to study the full national curriculum.  </a:t>
            </a:r>
            <a:r>
              <a:rPr lang="en-GB" sz="2000" b="1" dirty="0">
                <a:cs typeface="Arial" charset="0"/>
              </a:rPr>
              <a:t>CoP 6:12</a:t>
            </a:r>
          </a:p>
          <a:p>
            <a:endParaRPr lang="en-GB" dirty="0"/>
          </a:p>
        </p:txBody>
      </p:sp>
      <p:pic>
        <p:nvPicPr>
          <p:cNvPr id="5" name="Picture 4" descr="A teacher teaching a class&#10;&#10;">
            <a:extLst>
              <a:ext uri="{FF2B5EF4-FFF2-40B4-BE49-F238E27FC236}">
                <a16:creationId xmlns:a16="http://schemas.microsoft.com/office/drawing/2014/main" id="{7A299F97-CA75-4DD1-BFE2-6AB34E400DEC}"/>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797243" y="1296756"/>
            <a:ext cx="5890491" cy="3926994"/>
          </a:xfrm>
          <a:prstGeom prst="rect">
            <a:avLst/>
          </a:prstGeom>
        </p:spPr>
      </p:pic>
    </p:spTree>
    <p:extLst>
      <p:ext uri="{BB962C8B-B14F-4D97-AF65-F5344CB8AC3E}">
        <p14:creationId xmlns:p14="http://schemas.microsoft.com/office/powerpoint/2010/main" val="33586777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B955A-E4B0-4B4C-B4D0-DA1130C37152}"/>
              </a:ext>
            </a:extLst>
          </p:cNvPr>
          <p:cNvSpPr>
            <a:spLocks noGrp="1"/>
          </p:cNvSpPr>
          <p:nvPr>
            <p:ph type="title"/>
          </p:nvPr>
        </p:nvSpPr>
        <p:spPr>
          <a:xfrm>
            <a:off x="619991" y="1184564"/>
            <a:ext cx="10515600" cy="787863"/>
          </a:xfrm>
        </p:spPr>
        <p:txBody>
          <a:bodyPr>
            <a:normAutofit fontScale="90000"/>
          </a:bodyPr>
          <a:lstStyle/>
          <a:p>
            <a:r>
              <a:rPr lang="en-GB" altLang="en-US" sz="4000" dirty="0">
                <a:solidFill>
                  <a:srgbClr val="992283"/>
                </a:solidFill>
              </a:rPr>
              <a:t>Inclusion Statement</a:t>
            </a:r>
            <a:br>
              <a:rPr lang="en-GB" altLang="en-US" dirty="0"/>
            </a:br>
            <a:endParaRPr lang="en-GB" dirty="0"/>
          </a:p>
        </p:txBody>
      </p:sp>
      <p:sp>
        <p:nvSpPr>
          <p:cNvPr id="3" name="Content Placeholder 2">
            <a:extLst>
              <a:ext uri="{FF2B5EF4-FFF2-40B4-BE49-F238E27FC236}">
                <a16:creationId xmlns:a16="http://schemas.microsoft.com/office/drawing/2014/main" id="{39616629-95B5-4E93-877D-34A1F97EF0E9}"/>
              </a:ext>
            </a:extLst>
          </p:cNvPr>
          <p:cNvSpPr>
            <a:spLocks noGrp="1"/>
          </p:cNvSpPr>
          <p:nvPr>
            <p:ph idx="1"/>
          </p:nvPr>
        </p:nvSpPr>
        <p:spPr>
          <a:xfrm>
            <a:off x="692727" y="1721716"/>
            <a:ext cx="4845627" cy="3847811"/>
          </a:xfrm>
        </p:spPr>
        <p:txBody>
          <a:bodyPr>
            <a:normAutofit/>
          </a:bodyPr>
          <a:lstStyle/>
          <a:p>
            <a:pPr>
              <a:spcBef>
                <a:spcPct val="0"/>
              </a:spcBef>
            </a:pPr>
            <a:r>
              <a:rPr lang="en-GB" altLang="en-US" sz="2000" dirty="0"/>
              <a:t>Teachers should set high expectations for every pupil. </a:t>
            </a:r>
          </a:p>
          <a:p>
            <a:r>
              <a:rPr lang="en-GB" altLang="en-US" sz="2000" dirty="0"/>
              <a:t>They should plan stretching work for pupils whose attainment is significantly above the expected standard. </a:t>
            </a:r>
          </a:p>
          <a:p>
            <a:r>
              <a:rPr lang="en-GB" altLang="en-US" sz="2000" dirty="0"/>
              <a:t>They have an even greater obligation to plan lessons for pupils who have low levels of prior attainment or come from disadvantaged backgrounds</a:t>
            </a:r>
          </a:p>
          <a:p>
            <a:r>
              <a:rPr lang="en-GB" altLang="en-US" sz="2000" dirty="0"/>
              <a:t>Lessons should be planned to ensure that there are no barriers to </a:t>
            </a:r>
            <a:r>
              <a:rPr lang="en-GB" altLang="en-US" sz="2000" u="sng" dirty="0"/>
              <a:t>every</a:t>
            </a:r>
            <a:r>
              <a:rPr lang="en-GB" altLang="en-US" sz="2000" dirty="0"/>
              <a:t> pupil achieving. </a:t>
            </a:r>
          </a:p>
          <a:p>
            <a:endParaRPr lang="en-GB" dirty="0"/>
          </a:p>
        </p:txBody>
      </p:sp>
      <p:pic>
        <p:nvPicPr>
          <p:cNvPr id="5" name="Picture 4" descr="A teacher in a classroom, reading to pupils&#10;">
            <a:extLst>
              <a:ext uri="{FF2B5EF4-FFF2-40B4-BE49-F238E27FC236}">
                <a16:creationId xmlns:a16="http://schemas.microsoft.com/office/drawing/2014/main" id="{9DFF61BC-03B2-46B8-A49E-668D02665860}"/>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6096000" y="1184564"/>
            <a:ext cx="5642467" cy="4204447"/>
          </a:xfrm>
          <a:prstGeom prst="rect">
            <a:avLst/>
          </a:prstGeom>
        </p:spPr>
      </p:pic>
    </p:spTree>
    <p:extLst>
      <p:ext uri="{BB962C8B-B14F-4D97-AF65-F5344CB8AC3E}">
        <p14:creationId xmlns:p14="http://schemas.microsoft.com/office/powerpoint/2010/main" val="4243927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0BF66-1A0A-4B52-BA0C-1FCFF4DDBFE9}"/>
              </a:ext>
            </a:extLst>
          </p:cNvPr>
          <p:cNvSpPr>
            <a:spLocks noGrp="1"/>
          </p:cNvSpPr>
          <p:nvPr>
            <p:ph type="title"/>
          </p:nvPr>
        </p:nvSpPr>
        <p:spPr/>
        <p:txBody>
          <a:bodyPr>
            <a:normAutofit/>
          </a:bodyPr>
          <a:lstStyle/>
          <a:p>
            <a:r>
              <a:rPr lang="en-GB" sz="3600" dirty="0">
                <a:solidFill>
                  <a:srgbClr val="992283"/>
                </a:solidFill>
              </a:rPr>
              <a:t>Equality Act 2010</a:t>
            </a:r>
          </a:p>
        </p:txBody>
      </p:sp>
      <p:sp>
        <p:nvSpPr>
          <p:cNvPr id="3" name="Content Placeholder 2">
            <a:extLst>
              <a:ext uri="{FF2B5EF4-FFF2-40B4-BE49-F238E27FC236}">
                <a16:creationId xmlns:a16="http://schemas.microsoft.com/office/drawing/2014/main" id="{0F25FCF6-958C-43E8-BF5D-62883B2A052C}"/>
              </a:ext>
            </a:extLst>
          </p:cNvPr>
          <p:cNvSpPr>
            <a:spLocks noGrp="1"/>
          </p:cNvSpPr>
          <p:nvPr>
            <p:ph idx="1"/>
          </p:nvPr>
        </p:nvSpPr>
        <p:spPr/>
        <p:txBody>
          <a:bodyPr>
            <a:normAutofit/>
          </a:bodyPr>
          <a:lstStyle/>
          <a:p>
            <a:r>
              <a:rPr lang="en-US" sz="2200" dirty="0"/>
              <a:t>The Equality Act 2010 replaced nine major Acts of Parliament and almost a hundred sets of regulations which had been introduced over several decades. </a:t>
            </a:r>
          </a:p>
          <a:p>
            <a:r>
              <a:rPr lang="en-US" sz="2200" dirty="0"/>
              <a:t>It provides a single, consolidated source of discrimination law, covering all the types of discrimination that are unlawful. </a:t>
            </a:r>
          </a:p>
          <a:p>
            <a:r>
              <a:rPr lang="en-US" sz="2200" dirty="0"/>
              <a:t>It simplifies the law by getting rid of anomalies and inconsistencies that had developed over time, and it extends protection against discrimination in certain areas. </a:t>
            </a:r>
          </a:p>
          <a:p>
            <a:r>
              <a:rPr lang="en-US" sz="2200" dirty="0"/>
              <a:t>As far as schools are concerned, for the most part, the effect of the current law is the same as it has been in the past – meaning that schools cannot unlawfully discriminate against pupils because of their sex, race, disability, religion or belief or sexual orientation. </a:t>
            </a:r>
          </a:p>
          <a:p>
            <a:endParaRPr lang="en-GB" sz="1800" dirty="0"/>
          </a:p>
        </p:txBody>
      </p:sp>
    </p:spTree>
    <p:extLst>
      <p:ext uri="{BB962C8B-B14F-4D97-AF65-F5344CB8AC3E}">
        <p14:creationId xmlns:p14="http://schemas.microsoft.com/office/powerpoint/2010/main" val="6955531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B4428-42F7-4080-A3BA-A41982AFD9CB}"/>
              </a:ext>
            </a:extLst>
          </p:cNvPr>
          <p:cNvSpPr>
            <a:spLocks noGrp="1"/>
          </p:cNvSpPr>
          <p:nvPr>
            <p:ph type="title"/>
          </p:nvPr>
        </p:nvSpPr>
        <p:spPr>
          <a:xfrm>
            <a:off x="578426" y="1110643"/>
            <a:ext cx="10515600" cy="787863"/>
          </a:xfrm>
        </p:spPr>
        <p:txBody>
          <a:bodyPr>
            <a:normAutofit/>
          </a:bodyPr>
          <a:lstStyle/>
          <a:p>
            <a:r>
              <a:rPr lang="en-GB" sz="3600" dirty="0">
                <a:solidFill>
                  <a:srgbClr val="992283"/>
                </a:solidFill>
              </a:rPr>
              <a:t>Supporting Pupils with SEND </a:t>
            </a:r>
          </a:p>
        </p:txBody>
      </p:sp>
      <p:sp>
        <p:nvSpPr>
          <p:cNvPr id="3" name="Content Placeholder 2">
            <a:extLst>
              <a:ext uri="{FF2B5EF4-FFF2-40B4-BE49-F238E27FC236}">
                <a16:creationId xmlns:a16="http://schemas.microsoft.com/office/drawing/2014/main" id="{1AC636E0-2FAC-4DAB-836A-E4BB9C64D7F4}"/>
              </a:ext>
            </a:extLst>
          </p:cNvPr>
          <p:cNvSpPr>
            <a:spLocks noGrp="1"/>
          </p:cNvSpPr>
          <p:nvPr>
            <p:ph idx="1"/>
          </p:nvPr>
        </p:nvSpPr>
        <p:spPr>
          <a:xfrm>
            <a:off x="578426" y="1898506"/>
            <a:ext cx="6414656" cy="3926993"/>
          </a:xfrm>
        </p:spPr>
        <p:txBody>
          <a:bodyPr>
            <a:normAutofit/>
          </a:bodyPr>
          <a:lstStyle/>
          <a:p>
            <a:pPr marL="0" indent="0">
              <a:buNone/>
            </a:pPr>
            <a:r>
              <a:rPr lang="en-US" sz="2000" dirty="0"/>
              <a:t>Where a pupil is identified as having SEN, schools should take action to remove barriers to learning and put effective special educational provision in place. This SEN support should take the form of a four-part cycle through which earlier decisions and actions are revisited, refined and revised with a growing understanding of the pupil’s needs and of what supports the pupil in making good progress and securing good outcomes. </a:t>
            </a:r>
          </a:p>
          <a:p>
            <a:pPr marL="0" indent="0">
              <a:buNone/>
            </a:pPr>
            <a:r>
              <a:rPr lang="en-US" sz="2000" dirty="0"/>
              <a:t>This is known as the graduated approach. It draws on more detailed approaches, more frequent review and more specialist expertise in successive cycles in order to match interventions to the SEN of children and young people. </a:t>
            </a:r>
          </a:p>
          <a:p>
            <a:endParaRPr lang="en-GB" dirty="0"/>
          </a:p>
        </p:txBody>
      </p:sp>
      <p:pic>
        <p:nvPicPr>
          <p:cNvPr id="5" name="Picture 4" descr="A person writing on a piece of paper&#10;">
            <a:extLst>
              <a:ext uri="{FF2B5EF4-FFF2-40B4-BE49-F238E27FC236}">
                <a16:creationId xmlns:a16="http://schemas.microsoft.com/office/drawing/2014/main" id="{E49EEE7F-6AFA-4DDA-A04A-072B5A5ECB96}"/>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7862558" y="1110643"/>
            <a:ext cx="3231468" cy="4214392"/>
          </a:xfrm>
          <a:prstGeom prst="rect">
            <a:avLst/>
          </a:prstGeom>
        </p:spPr>
      </p:pic>
    </p:spTree>
    <p:extLst>
      <p:ext uri="{BB962C8B-B14F-4D97-AF65-F5344CB8AC3E}">
        <p14:creationId xmlns:p14="http://schemas.microsoft.com/office/powerpoint/2010/main" val="790473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07F26-EA56-4DFE-A5A0-A76492CE91B2}"/>
              </a:ext>
            </a:extLst>
          </p:cNvPr>
          <p:cNvSpPr>
            <a:spLocks noGrp="1"/>
          </p:cNvSpPr>
          <p:nvPr>
            <p:ph type="title"/>
          </p:nvPr>
        </p:nvSpPr>
        <p:spPr>
          <a:xfrm>
            <a:off x="587085" y="1139097"/>
            <a:ext cx="10515600" cy="787863"/>
          </a:xfrm>
        </p:spPr>
        <p:txBody>
          <a:bodyPr>
            <a:normAutofit/>
          </a:bodyPr>
          <a:lstStyle/>
          <a:p>
            <a:r>
              <a:rPr lang="en-GB" sz="3600" dirty="0">
                <a:solidFill>
                  <a:srgbClr val="992283"/>
                </a:solidFill>
              </a:rPr>
              <a:t>High Expectations </a:t>
            </a:r>
          </a:p>
        </p:txBody>
      </p:sp>
      <p:sp>
        <p:nvSpPr>
          <p:cNvPr id="3" name="Content Placeholder 2">
            <a:extLst>
              <a:ext uri="{FF2B5EF4-FFF2-40B4-BE49-F238E27FC236}">
                <a16:creationId xmlns:a16="http://schemas.microsoft.com/office/drawing/2014/main" id="{99B9E8E8-705C-48BB-810C-FEA11138F9CD}"/>
              </a:ext>
            </a:extLst>
          </p:cNvPr>
          <p:cNvSpPr>
            <a:spLocks noGrp="1"/>
          </p:cNvSpPr>
          <p:nvPr>
            <p:ph idx="1"/>
          </p:nvPr>
        </p:nvSpPr>
        <p:spPr>
          <a:xfrm>
            <a:off x="578428" y="2018751"/>
            <a:ext cx="5043054" cy="3926993"/>
          </a:xfrm>
        </p:spPr>
        <p:txBody>
          <a:bodyPr/>
          <a:lstStyle/>
          <a:p>
            <a:pPr>
              <a:buFont typeface="Arial" charset="0"/>
              <a:buNone/>
              <a:defRPr/>
            </a:pPr>
            <a:r>
              <a:rPr lang="en-US" sz="2000" b="1" dirty="0"/>
              <a:t>Improved outcomes</a:t>
            </a:r>
          </a:p>
          <a:p>
            <a:pPr>
              <a:buFont typeface="Arial" charset="0"/>
              <a:buChar char="•"/>
              <a:defRPr/>
            </a:pPr>
            <a:r>
              <a:rPr lang="en-GB" sz="2000" dirty="0"/>
              <a:t>All children and young people are entitled to an education that enables them to: </a:t>
            </a:r>
          </a:p>
          <a:p>
            <a:pPr marL="804863" indent="-273050">
              <a:buFont typeface="Arial" charset="0"/>
              <a:buChar char="•"/>
              <a:defRPr/>
            </a:pPr>
            <a:r>
              <a:rPr lang="en-GB" sz="2000" dirty="0"/>
              <a:t>achieve their best; </a:t>
            </a:r>
          </a:p>
          <a:p>
            <a:pPr marL="804863" indent="-273050">
              <a:buFont typeface="Arial" charset="0"/>
              <a:buChar char="•"/>
              <a:defRPr/>
            </a:pPr>
            <a:r>
              <a:rPr lang="en-GB" sz="2000" dirty="0"/>
              <a:t>become confident individuals living fulfilling lives; and </a:t>
            </a:r>
          </a:p>
          <a:p>
            <a:pPr marL="804863" indent="-273050">
              <a:buFont typeface="Arial" charset="0"/>
              <a:buChar char="•"/>
              <a:defRPr/>
            </a:pPr>
            <a:r>
              <a:rPr lang="en-GB" sz="2000" dirty="0"/>
              <a:t>make a successful transition into adulthood, whether into employment, further or higher education or training. </a:t>
            </a:r>
          </a:p>
          <a:p>
            <a:endParaRPr lang="en-GB" dirty="0"/>
          </a:p>
        </p:txBody>
      </p:sp>
      <p:pic>
        <p:nvPicPr>
          <p:cNvPr id="5" name="Picture 4" descr="Children working on a craft project">
            <a:extLst>
              <a:ext uri="{FF2B5EF4-FFF2-40B4-BE49-F238E27FC236}">
                <a16:creationId xmlns:a16="http://schemas.microsoft.com/office/drawing/2014/main" id="{C153151F-6E72-4765-A6FE-E2EAF1663F6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068288" y="1335520"/>
            <a:ext cx="5545284" cy="3696856"/>
          </a:xfrm>
          <a:prstGeom prst="rect">
            <a:avLst/>
          </a:prstGeom>
        </p:spPr>
      </p:pic>
    </p:spTree>
    <p:extLst>
      <p:ext uri="{BB962C8B-B14F-4D97-AF65-F5344CB8AC3E}">
        <p14:creationId xmlns:p14="http://schemas.microsoft.com/office/powerpoint/2010/main" val="10302630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1BE6C-B8CD-467A-A2CD-8104266D808B}"/>
              </a:ext>
            </a:extLst>
          </p:cNvPr>
          <p:cNvSpPr>
            <a:spLocks noGrp="1"/>
          </p:cNvSpPr>
          <p:nvPr>
            <p:ph type="title"/>
          </p:nvPr>
        </p:nvSpPr>
        <p:spPr>
          <a:xfrm>
            <a:off x="547255" y="1037762"/>
            <a:ext cx="10515600" cy="787863"/>
          </a:xfrm>
        </p:spPr>
        <p:txBody>
          <a:bodyPr>
            <a:normAutofit/>
          </a:bodyPr>
          <a:lstStyle/>
          <a:p>
            <a:r>
              <a:rPr lang="en-GB" sz="3600" dirty="0">
                <a:solidFill>
                  <a:srgbClr val="992283"/>
                </a:solidFill>
              </a:rPr>
              <a:t>References and Further Reading </a:t>
            </a:r>
          </a:p>
        </p:txBody>
      </p:sp>
      <p:sp>
        <p:nvSpPr>
          <p:cNvPr id="3" name="Content Placeholder 2">
            <a:extLst>
              <a:ext uri="{FF2B5EF4-FFF2-40B4-BE49-F238E27FC236}">
                <a16:creationId xmlns:a16="http://schemas.microsoft.com/office/drawing/2014/main" id="{7AB9DC54-0EA1-4DC8-8EB6-6E6265DA2710}"/>
              </a:ext>
            </a:extLst>
          </p:cNvPr>
          <p:cNvSpPr>
            <a:spLocks noGrp="1"/>
          </p:cNvSpPr>
          <p:nvPr>
            <p:ph idx="1"/>
          </p:nvPr>
        </p:nvSpPr>
        <p:spPr>
          <a:xfrm>
            <a:off x="547255" y="1306080"/>
            <a:ext cx="10515600" cy="3926993"/>
          </a:xfrm>
        </p:spPr>
        <p:txBody>
          <a:bodyPr>
            <a:normAutofit/>
          </a:bodyPr>
          <a:lstStyle/>
          <a:p>
            <a:pPr marL="0" indent="0">
              <a:buNone/>
            </a:pPr>
            <a:endParaRPr lang="en-GB" dirty="0"/>
          </a:p>
          <a:p>
            <a:pPr>
              <a:lnSpc>
                <a:spcPct val="150000"/>
              </a:lnSpc>
            </a:pPr>
            <a:r>
              <a:rPr lang="en-US" dirty="0">
                <a:solidFill>
                  <a:srgbClr val="0070C0"/>
                </a:solidFill>
                <a:hlinkClick r:id="rId2">
                  <a:extLst>
                    <a:ext uri="{A12FA001-AC4F-418D-AE19-62706E023703}">
                      <ahyp:hlinkClr xmlns:ahyp="http://schemas.microsoft.com/office/drawing/2018/hyperlinkcolor" val="tx"/>
                    </a:ext>
                  </a:extLst>
                </a:hlinkClick>
              </a:rPr>
              <a:t>Equality Act 2010 and schools </a:t>
            </a:r>
            <a:endParaRPr lang="en-US" dirty="0">
              <a:solidFill>
                <a:srgbClr val="0070C0"/>
              </a:solidFill>
            </a:endParaRPr>
          </a:p>
          <a:p>
            <a:pPr>
              <a:lnSpc>
                <a:spcPct val="150000"/>
              </a:lnSpc>
            </a:pPr>
            <a:r>
              <a:rPr lang="en-GB" dirty="0">
                <a:solidFill>
                  <a:srgbClr val="0070C0"/>
                </a:solidFill>
                <a:hlinkClick r:id="rId3">
                  <a:extLst>
                    <a:ext uri="{A12FA001-AC4F-418D-AE19-62706E023703}">
                      <ahyp:hlinkClr xmlns:ahyp="http://schemas.microsoft.com/office/drawing/2018/hyperlinkcolor" val="tx"/>
                    </a:ext>
                  </a:extLst>
                </a:hlinkClick>
              </a:rPr>
              <a:t>SEND Code Of Practice 2015 </a:t>
            </a:r>
            <a:endParaRPr lang="en-GB" dirty="0">
              <a:solidFill>
                <a:srgbClr val="0070C0"/>
              </a:solidFill>
            </a:endParaRPr>
          </a:p>
          <a:p>
            <a:pPr>
              <a:lnSpc>
                <a:spcPct val="150000"/>
              </a:lnSpc>
            </a:pPr>
            <a:r>
              <a:rPr lang="en-US" dirty="0">
                <a:solidFill>
                  <a:srgbClr val="0070C0"/>
                </a:solidFill>
                <a:hlinkClick r:id="rId4">
                  <a:extLst>
                    <a:ext uri="{A12FA001-AC4F-418D-AE19-62706E023703}">
                      <ahyp:hlinkClr xmlns:ahyp="http://schemas.microsoft.com/office/drawing/2018/hyperlinkcolor" val="tx"/>
                    </a:ext>
                  </a:extLst>
                </a:hlinkClick>
              </a:rPr>
              <a:t>Reasonable Adjustments for Disabled Pupils</a:t>
            </a:r>
            <a:endParaRPr lang="en-GB" dirty="0">
              <a:solidFill>
                <a:srgbClr val="0070C0"/>
              </a:solidFill>
            </a:endParaRPr>
          </a:p>
          <a:p>
            <a:endParaRPr lang="en-GB" dirty="0"/>
          </a:p>
          <a:p>
            <a:endParaRPr lang="en-GB" dirty="0"/>
          </a:p>
        </p:txBody>
      </p:sp>
    </p:spTree>
    <p:extLst>
      <p:ext uri="{BB962C8B-B14F-4D97-AF65-F5344CB8AC3E}">
        <p14:creationId xmlns:p14="http://schemas.microsoft.com/office/powerpoint/2010/main" val="1325619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367C6-2A87-4207-8E3E-84CDED9CE3A4}"/>
              </a:ext>
            </a:extLst>
          </p:cNvPr>
          <p:cNvSpPr>
            <a:spLocks noGrp="1"/>
          </p:cNvSpPr>
          <p:nvPr>
            <p:ph type="title"/>
          </p:nvPr>
        </p:nvSpPr>
        <p:spPr/>
        <p:txBody>
          <a:bodyPr>
            <a:normAutofit/>
          </a:bodyPr>
          <a:lstStyle/>
          <a:p>
            <a:r>
              <a:rPr lang="en-GB" sz="3600" dirty="0">
                <a:solidFill>
                  <a:srgbClr val="992283"/>
                </a:solidFill>
              </a:rPr>
              <a:t>Who and what the Act applies to </a:t>
            </a:r>
          </a:p>
        </p:txBody>
      </p:sp>
      <p:sp>
        <p:nvSpPr>
          <p:cNvPr id="3" name="Content Placeholder 2">
            <a:extLst>
              <a:ext uri="{FF2B5EF4-FFF2-40B4-BE49-F238E27FC236}">
                <a16:creationId xmlns:a16="http://schemas.microsoft.com/office/drawing/2014/main" id="{FC2447DC-DA5A-41ED-9D4C-72F54D499B37}"/>
              </a:ext>
            </a:extLst>
          </p:cNvPr>
          <p:cNvSpPr>
            <a:spLocks noGrp="1"/>
          </p:cNvSpPr>
          <p:nvPr>
            <p:ph idx="1"/>
          </p:nvPr>
        </p:nvSpPr>
        <p:spPr>
          <a:xfrm>
            <a:off x="838200" y="1690689"/>
            <a:ext cx="9947564" cy="4061930"/>
          </a:xfrm>
        </p:spPr>
        <p:txBody>
          <a:bodyPr>
            <a:normAutofit/>
          </a:bodyPr>
          <a:lstStyle/>
          <a:p>
            <a:r>
              <a:rPr lang="en-US" sz="2000" dirty="0"/>
              <a:t>In England and Wales, the Act applies to all maintained and independent schools, including Academies, and maintained and non-maintained special schools. In Scotland it applies to schools managed by education authorities, independent schools and schools receiving grants under section 73(c) or (d) of the Education (Scotland) Act 1980. </a:t>
            </a:r>
          </a:p>
          <a:p>
            <a:r>
              <a:rPr lang="en-US" sz="2000" dirty="0"/>
              <a:t>The Act makes it unlawful for the responsible body of a school to discriminate against, harass or </a:t>
            </a:r>
            <a:r>
              <a:rPr lang="en-US" sz="2000" dirty="0" err="1"/>
              <a:t>victimise</a:t>
            </a:r>
            <a:r>
              <a:rPr lang="en-US" sz="2000" dirty="0"/>
              <a:t> a pupil or potential pupil: </a:t>
            </a:r>
          </a:p>
          <a:p>
            <a:r>
              <a:rPr lang="en-GB" sz="2000" dirty="0"/>
              <a:t>in relation to admissions, </a:t>
            </a:r>
          </a:p>
          <a:p>
            <a:r>
              <a:rPr lang="en-US" sz="2000" dirty="0"/>
              <a:t>in the way it provides education for pupils, </a:t>
            </a:r>
          </a:p>
          <a:p>
            <a:r>
              <a:rPr lang="en-US" sz="2000" dirty="0"/>
              <a:t>in the way it provides pupils access to any benefit, facility or service, or </a:t>
            </a:r>
          </a:p>
          <a:p>
            <a:r>
              <a:rPr lang="en-US" sz="2000" dirty="0"/>
              <a:t>by excluding a pupil or subjecting them to any other detriment. </a:t>
            </a:r>
          </a:p>
          <a:p>
            <a:pPr marL="0" indent="0">
              <a:buNone/>
            </a:pPr>
            <a:endParaRPr lang="en-GB" sz="2000" dirty="0"/>
          </a:p>
        </p:txBody>
      </p:sp>
    </p:spTree>
    <p:extLst>
      <p:ext uri="{BB962C8B-B14F-4D97-AF65-F5344CB8AC3E}">
        <p14:creationId xmlns:p14="http://schemas.microsoft.com/office/powerpoint/2010/main" val="944622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D79B0-7AFE-4909-AF16-B29A63359244}"/>
              </a:ext>
            </a:extLst>
          </p:cNvPr>
          <p:cNvSpPr>
            <a:spLocks noGrp="1"/>
          </p:cNvSpPr>
          <p:nvPr>
            <p:ph type="title"/>
          </p:nvPr>
        </p:nvSpPr>
        <p:spPr>
          <a:xfrm>
            <a:off x="588818" y="846387"/>
            <a:ext cx="10515600" cy="787863"/>
          </a:xfrm>
        </p:spPr>
        <p:txBody>
          <a:bodyPr>
            <a:normAutofit/>
          </a:bodyPr>
          <a:lstStyle/>
          <a:p>
            <a:r>
              <a:rPr lang="en-GB" sz="3600" dirty="0">
                <a:solidFill>
                  <a:srgbClr val="992283"/>
                </a:solidFill>
              </a:rPr>
              <a:t>Protected characteristics </a:t>
            </a:r>
          </a:p>
        </p:txBody>
      </p:sp>
      <p:sp>
        <p:nvSpPr>
          <p:cNvPr id="3" name="Content Placeholder 2">
            <a:extLst>
              <a:ext uri="{FF2B5EF4-FFF2-40B4-BE49-F238E27FC236}">
                <a16:creationId xmlns:a16="http://schemas.microsoft.com/office/drawing/2014/main" id="{AA409EFE-8B2B-4343-BF20-5DC2CE58F281}"/>
              </a:ext>
            </a:extLst>
          </p:cNvPr>
          <p:cNvSpPr>
            <a:spLocks noGrp="1"/>
          </p:cNvSpPr>
          <p:nvPr>
            <p:ph idx="1"/>
          </p:nvPr>
        </p:nvSpPr>
        <p:spPr>
          <a:xfrm>
            <a:off x="588818" y="1690688"/>
            <a:ext cx="5832764" cy="3926993"/>
          </a:xfrm>
        </p:spPr>
        <p:txBody>
          <a:bodyPr>
            <a:normAutofit fontScale="85000" lnSpcReduction="10000"/>
          </a:bodyPr>
          <a:lstStyle/>
          <a:p>
            <a:pPr marL="0" indent="0">
              <a:buNone/>
            </a:pPr>
            <a:r>
              <a:rPr lang="en-US" dirty="0"/>
              <a:t>It is unlawful for a school to discriminate against a pupil or prospective pupil by treating them less favorably because of their: </a:t>
            </a:r>
          </a:p>
          <a:p>
            <a:r>
              <a:rPr lang="en-GB" dirty="0"/>
              <a:t>sex </a:t>
            </a:r>
          </a:p>
          <a:p>
            <a:r>
              <a:rPr lang="en-GB" dirty="0"/>
              <a:t>race </a:t>
            </a:r>
          </a:p>
          <a:p>
            <a:r>
              <a:rPr lang="en-GB" dirty="0"/>
              <a:t>disability </a:t>
            </a:r>
          </a:p>
          <a:p>
            <a:r>
              <a:rPr lang="en-GB" dirty="0"/>
              <a:t>religion or belief </a:t>
            </a:r>
          </a:p>
          <a:p>
            <a:r>
              <a:rPr lang="en-GB" dirty="0"/>
              <a:t>sexual orientation </a:t>
            </a:r>
          </a:p>
          <a:p>
            <a:r>
              <a:rPr lang="en-GB" dirty="0"/>
              <a:t>gender reassignment </a:t>
            </a:r>
          </a:p>
          <a:p>
            <a:r>
              <a:rPr lang="en-GB" dirty="0"/>
              <a:t>pregnancy or maternity </a:t>
            </a:r>
          </a:p>
          <a:p>
            <a:endParaRPr lang="en-GB" dirty="0"/>
          </a:p>
        </p:txBody>
      </p:sp>
      <p:pic>
        <p:nvPicPr>
          <p:cNvPr id="5" name="Picture 4" descr="A few young girls studying&#10;">
            <a:extLst>
              <a:ext uri="{FF2B5EF4-FFF2-40B4-BE49-F238E27FC236}">
                <a16:creationId xmlns:a16="http://schemas.microsoft.com/office/drawing/2014/main" id="{E4C53CA0-858D-405D-BD71-42CBCC50DF50}"/>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6938681" y="1169284"/>
            <a:ext cx="4664501" cy="4448397"/>
          </a:xfrm>
          <a:prstGeom prst="rect">
            <a:avLst/>
          </a:prstGeom>
        </p:spPr>
      </p:pic>
    </p:spTree>
    <p:extLst>
      <p:ext uri="{BB962C8B-B14F-4D97-AF65-F5344CB8AC3E}">
        <p14:creationId xmlns:p14="http://schemas.microsoft.com/office/powerpoint/2010/main" val="1347792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2E705-866F-4215-830E-13791005FB62}"/>
              </a:ext>
            </a:extLst>
          </p:cNvPr>
          <p:cNvSpPr>
            <a:spLocks noGrp="1"/>
          </p:cNvSpPr>
          <p:nvPr>
            <p:ph type="title"/>
          </p:nvPr>
        </p:nvSpPr>
        <p:spPr/>
        <p:txBody>
          <a:bodyPr>
            <a:normAutofit/>
          </a:bodyPr>
          <a:lstStyle/>
          <a:p>
            <a:r>
              <a:rPr lang="en-GB" sz="3600" dirty="0">
                <a:solidFill>
                  <a:srgbClr val="992283"/>
                </a:solidFill>
              </a:rPr>
              <a:t>The four types of discrimination </a:t>
            </a:r>
          </a:p>
        </p:txBody>
      </p:sp>
      <p:sp>
        <p:nvSpPr>
          <p:cNvPr id="3" name="Content Placeholder 2">
            <a:extLst>
              <a:ext uri="{FF2B5EF4-FFF2-40B4-BE49-F238E27FC236}">
                <a16:creationId xmlns:a16="http://schemas.microsoft.com/office/drawing/2014/main" id="{29B2B141-DD99-42D5-8F7D-B150196C3DF2}"/>
              </a:ext>
            </a:extLst>
          </p:cNvPr>
          <p:cNvSpPr>
            <a:spLocks noGrp="1"/>
          </p:cNvSpPr>
          <p:nvPr>
            <p:ph idx="1"/>
          </p:nvPr>
        </p:nvSpPr>
        <p:spPr/>
        <p:txBody>
          <a:bodyPr/>
          <a:lstStyle/>
          <a:p>
            <a:pPr marL="514350" indent="-514350">
              <a:lnSpc>
                <a:spcPct val="150000"/>
              </a:lnSpc>
              <a:buFont typeface="+mj-lt"/>
              <a:buAutoNum type="arabicPeriod"/>
            </a:pPr>
            <a:r>
              <a:rPr lang="en-GB" dirty="0"/>
              <a:t>Direct discrimination </a:t>
            </a:r>
          </a:p>
          <a:p>
            <a:pPr marL="514350" indent="-514350">
              <a:lnSpc>
                <a:spcPct val="150000"/>
              </a:lnSpc>
              <a:buFont typeface="+mj-lt"/>
              <a:buAutoNum type="arabicPeriod"/>
            </a:pPr>
            <a:r>
              <a:rPr lang="en-GB" dirty="0"/>
              <a:t>Indirect discrimination </a:t>
            </a:r>
          </a:p>
          <a:p>
            <a:pPr marL="514350" indent="-514350">
              <a:lnSpc>
                <a:spcPct val="150000"/>
              </a:lnSpc>
              <a:buFont typeface="+mj-lt"/>
              <a:buAutoNum type="arabicPeriod"/>
            </a:pPr>
            <a:r>
              <a:rPr lang="en-GB" dirty="0"/>
              <a:t>Harassment </a:t>
            </a:r>
          </a:p>
          <a:p>
            <a:pPr marL="514350" indent="-514350">
              <a:lnSpc>
                <a:spcPct val="150000"/>
              </a:lnSpc>
              <a:buFont typeface="+mj-lt"/>
              <a:buAutoNum type="arabicPeriod"/>
            </a:pPr>
            <a:r>
              <a:rPr lang="en-GB" dirty="0"/>
              <a:t>Victimisation </a:t>
            </a:r>
          </a:p>
        </p:txBody>
      </p:sp>
    </p:spTree>
    <p:extLst>
      <p:ext uri="{BB962C8B-B14F-4D97-AF65-F5344CB8AC3E}">
        <p14:creationId xmlns:p14="http://schemas.microsoft.com/office/powerpoint/2010/main" val="3725969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7A4A5-53A2-4CBB-949B-E72C992186C8}"/>
              </a:ext>
            </a:extLst>
          </p:cNvPr>
          <p:cNvSpPr>
            <a:spLocks noGrp="1"/>
          </p:cNvSpPr>
          <p:nvPr>
            <p:ph type="title"/>
          </p:nvPr>
        </p:nvSpPr>
        <p:spPr>
          <a:xfrm>
            <a:off x="568036" y="1360797"/>
            <a:ext cx="4294908" cy="364865"/>
          </a:xfrm>
        </p:spPr>
        <p:txBody>
          <a:bodyPr>
            <a:noAutofit/>
          </a:bodyPr>
          <a:lstStyle/>
          <a:p>
            <a:r>
              <a:rPr lang="en-GB" sz="3600" dirty="0">
                <a:solidFill>
                  <a:srgbClr val="992283"/>
                </a:solidFill>
              </a:rPr>
              <a:t>Discrimination</a:t>
            </a:r>
            <a:r>
              <a:rPr lang="en-GB" sz="3600" dirty="0"/>
              <a:t> </a:t>
            </a:r>
            <a:br>
              <a:rPr lang="en-GB" sz="3600" dirty="0"/>
            </a:br>
            <a:endParaRPr lang="en-GB" sz="3600" dirty="0"/>
          </a:p>
        </p:txBody>
      </p:sp>
      <p:sp>
        <p:nvSpPr>
          <p:cNvPr id="3" name="Content Placeholder 2">
            <a:extLst>
              <a:ext uri="{FF2B5EF4-FFF2-40B4-BE49-F238E27FC236}">
                <a16:creationId xmlns:a16="http://schemas.microsoft.com/office/drawing/2014/main" id="{0EA442CE-5F3D-4A02-B14A-6BE6B0D04DC8}"/>
              </a:ext>
            </a:extLst>
          </p:cNvPr>
          <p:cNvSpPr>
            <a:spLocks noGrp="1"/>
          </p:cNvSpPr>
          <p:nvPr>
            <p:ph idx="1"/>
          </p:nvPr>
        </p:nvSpPr>
        <p:spPr>
          <a:xfrm>
            <a:off x="568036" y="1705652"/>
            <a:ext cx="5302828" cy="3791552"/>
          </a:xfrm>
        </p:spPr>
        <p:txBody>
          <a:bodyPr>
            <a:normAutofit/>
          </a:bodyPr>
          <a:lstStyle/>
          <a:p>
            <a:pPr marL="0" indent="0">
              <a:buNone/>
            </a:pPr>
            <a:r>
              <a:rPr lang="en-US" sz="2000" b="1" dirty="0"/>
              <a:t>Direct discrimination </a:t>
            </a:r>
          </a:p>
          <a:p>
            <a:r>
              <a:rPr lang="en-US" sz="2000" dirty="0"/>
              <a:t>A school must not treat a disabled pupil less </a:t>
            </a:r>
            <a:r>
              <a:rPr lang="en-US" sz="2000" dirty="0" err="1"/>
              <a:t>favourably</a:t>
            </a:r>
            <a:r>
              <a:rPr lang="en-US" sz="2000" dirty="0"/>
              <a:t> simply because that pupil is disabled – for example by having an admission bar on disabled applicants. </a:t>
            </a:r>
          </a:p>
          <a:p>
            <a:pPr marL="0" indent="0">
              <a:buNone/>
            </a:pPr>
            <a:r>
              <a:rPr lang="en-GB" sz="2000" b="1" dirty="0"/>
              <a:t>Discrimination arising from disability </a:t>
            </a:r>
            <a:endParaRPr lang="en-GB" sz="2000" dirty="0"/>
          </a:p>
          <a:p>
            <a:r>
              <a:rPr lang="en-US" sz="2000" dirty="0"/>
              <a:t>A school must not discriminate against a disabled pupil because of something that is a consequence of their disability – for example by not allowing a disabled pupil on crutches outside at break time because it would take too long for her to get out and back. </a:t>
            </a:r>
          </a:p>
          <a:p>
            <a:pPr>
              <a:buFont typeface="Wingdings" panose="05000000000000000000" pitchFamily="2" charset="2"/>
              <a:buChar char="Ø"/>
            </a:pPr>
            <a:endParaRPr lang="en-US" sz="2600" dirty="0"/>
          </a:p>
        </p:txBody>
      </p:sp>
      <p:pic>
        <p:nvPicPr>
          <p:cNvPr id="7" name="Picture 6" descr="A person in a wheelchair">
            <a:extLst>
              <a:ext uri="{FF2B5EF4-FFF2-40B4-BE49-F238E27FC236}">
                <a16:creationId xmlns:a16="http://schemas.microsoft.com/office/drawing/2014/main" id="{EFEA95A1-02CB-4E37-8D69-9E5596089EE3}"/>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7105752" y="1058558"/>
            <a:ext cx="4294908" cy="4241422"/>
          </a:xfrm>
          <a:prstGeom prst="rect">
            <a:avLst/>
          </a:prstGeom>
        </p:spPr>
      </p:pic>
    </p:spTree>
    <p:extLst>
      <p:ext uri="{BB962C8B-B14F-4D97-AF65-F5344CB8AC3E}">
        <p14:creationId xmlns:p14="http://schemas.microsoft.com/office/powerpoint/2010/main" val="854737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0604C-C209-444A-ABAD-4E7155CFBEF0}"/>
              </a:ext>
            </a:extLst>
          </p:cNvPr>
          <p:cNvSpPr>
            <a:spLocks noGrp="1"/>
          </p:cNvSpPr>
          <p:nvPr>
            <p:ph type="title"/>
          </p:nvPr>
        </p:nvSpPr>
        <p:spPr>
          <a:xfrm>
            <a:off x="609600" y="892434"/>
            <a:ext cx="3598718" cy="787863"/>
          </a:xfrm>
        </p:spPr>
        <p:txBody>
          <a:bodyPr/>
          <a:lstStyle/>
          <a:p>
            <a:r>
              <a:rPr lang="en-GB" sz="3600" dirty="0">
                <a:solidFill>
                  <a:srgbClr val="992283"/>
                </a:solidFill>
              </a:rPr>
              <a:t>Discrimination</a:t>
            </a:r>
            <a:r>
              <a:rPr lang="en-GB" dirty="0"/>
              <a:t> </a:t>
            </a:r>
          </a:p>
        </p:txBody>
      </p:sp>
      <p:sp>
        <p:nvSpPr>
          <p:cNvPr id="3" name="Content Placeholder 2">
            <a:extLst>
              <a:ext uri="{FF2B5EF4-FFF2-40B4-BE49-F238E27FC236}">
                <a16:creationId xmlns:a16="http://schemas.microsoft.com/office/drawing/2014/main" id="{F74FD78B-FC34-440F-9C45-BC4A8F9460DE}"/>
              </a:ext>
            </a:extLst>
          </p:cNvPr>
          <p:cNvSpPr>
            <a:spLocks noGrp="1"/>
          </p:cNvSpPr>
          <p:nvPr>
            <p:ph idx="1"/>
          </p:nvPr>
        </p:nvSpPr>
        <p:spPr>
          <a:xfrm>
            <a:off x="609600" y="1804842"/>
            <a:ext cx="9843655" cy="3926993"/>
          </a:xfrm>
        </p:spPr>
        <p:txBody>
          <a:bodyPr>
            <a:normAutofit fontScale="85000" lnSpcReduction="20000"/>
          </a:bodyPr>
          <a:lstStyle/>
          <a:p>
            <a:pPr marL="0" indent="0">
              <a:buNone/>
            </a:pPr>
            <a:r>
              <a:rPr lang="en-GB" sz="2400" b="1" dirty="0"/>
              <a:t>Harassment </a:t>
            </a:r>
            <a:endParaRPr lang="en-GB" sz="2400" dirty="0"/>
          </a:p>
          <a:p>
            <a:pPr marL="0" indent="0">
              <a:buNone/>
            </a:pPr>
            <a:r>
              <a:rPr lang="en-US" sz="2400" dirty="0"/>
              <a:t>A school must not harass a pupil because of their disability – for example, a teacher shouting at the pupil because the disability means that he is constantly struggling with class-work or unable to concentrate. </a:t>
            </a:r>
          </a:p>
          <a:p>
            <a:pPr marL="0" indent="0">
              <a:buNone/>
            </a:pPr>
            <a:r>
              <a:rPr lang="en-US" sz="2400" b="1" dirty="0"/>
              <a:t>Victimisation </a:t>
            </a:r>
          </a:p>
          <a:p>
            <a:pPr marL="0" indent="0">
              <a:buNone/>
            </a:pPr>
            <a:r>
              <a:rPr lang="en-US" sz="2400" dirty="0"/>
              <a:t>Victimisation occurs when a person is treated less </a:t>
            </a:r>
            <a:r>
              <a:rPr lang="en-US" sz="2400" dirty="0" err="1"/>
              <a:t>favourably</a:t>
            </a:r>
            <a:r>
              <a:rPr lang="en-US" sz="2400" dirty="0"/>
              <a:t> than they otherwise would have been because of something they have done (“a protected act”) in connection with the Act. A protected act might involve, for example, making an allegation of discrimination or bringing a case under the Act, or supporting another person’s complaint by giving evidence or information, but it includes anything that is done under or in connection with the Act. </a:t>
            </a:r>
          </a:p>
          <a:p>
            <a:pPr marL="0" indent="0">
              <a:buNone/>
            </a:pPr>
            <a:r>
              <a:rPr lang="en-US" sz="2400" dirty="0"/>
              <a:t>Even if what a person did or said was incorrect or misconceived, for example based on a misunderstanding of the situation or of what the law provides, they are protected against retaliation unless they were acting in bad faith. The reason for this is to ensure that people are not afraid to raise genuine concerns about discrimination because of fear of retaliation. </a:t>
            </a:r>
            <a:endParaRPr lang="en-US" sz="2400" b="1" dirty="0"/>
          </a:p>
          <a:p>
            <a:pPr>
              <a:buFont typeface="Wingdings" panose="05000000000000000000" pitchFamily="2" charset="2"/>
              <a:buChar char="Ø"/>
            </a:pPr>
            <a:endParaRPr lang="en-US" b="1" dirty="0"/>
          </a:p>
        </p:txBody>
      </p:sp>
    </p:spTree>
    <p:extLst>
      <p:ext uri="{BB962C8B-B14F-4D97-AF65-F5344CB8AC3E}">
        <p14:creationId xmlns:p14="http://schemas.microsoft.com/office/powerpoint/2010/main" val="2518279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F6E24-8145-481A-89A4-560D6181BEEC}"/>
              </a:ext>
            </a:extLst>
          </p:cNvPr>
          <p:cNvSpPr>
            <a:spLocks noGrp="1"/>
          </p:cNvSpPr>
          <p:nvPr>
            <p:ph type="title"/>
          </p:nvPr>
        </p:nvSpPr>
        <p:spPr>
          <a:xfrm>
            <a:off x="640773" y="944389"/>
            <a:ext cx="10515600" cy="787863"/>
          </a:xfrm>
        </p:spPr>
        <p:txBody>
          <a:bodyPr>
            <a:normAutofit/>
          </a:bodyPr>
          <a:lstStyle/>
          <a:p>
            <a:r>
              <a:rPr lang="en-GB" sz="3600" dirty="0">
                <a:solidFill>
                  <a:srgbClr val="992283"/>
                </a:solidFill>
              </a:rPr>
              <a:t>Equality and Disability in schools </a:t>
            </a:r>
          </a:p>
        </p:txBody>
      </p:sp>
      <p:sp>
        <p:nvSpPr>
          <p:cNvPr id="3" name="Content Placeholder 2">
            <a:extLst>
              <a:ext uri="{FF2B5EF4-FFF2-40B4-BE49-F238E27FC236}">
                <a16:creationId xmlns:a16="http://schemas.microsoft.com/office/drawing/2014/main" id="{BDE993E4-9DAB-4280-A591-EFBEB38EE764}"/>
              </a:ext>
            </a:extLst>
          </p:cNvPr>
          <p:cNvSpPr>
            <a:spLocks noGrp="1"/>
          </p:cNvSpPr>
          <p:nvPr>
            <p:ph idx="1"/>
          </p:nvPr>
        </p:nvSpPr>
        <p:spPr>
          <a:xfrm>
            <a:off x="640773" y="1732252"/>
            <a:ext cx="10515600" cy="4211493"/>
          </a:xfrm>
        </p:spPr>
        <p:txBody>
          <a:bodyPr>
            <a:noAutofit/>
          </a:bodyPr>
          <a:lstStyle/>
          <a:p>
            <a:pPr marL="285750" indent="-285750"/>
            <a:r>
              <a:rPr lang="en-GB" sz="1400" dirty="0"/>
              <a:t>Schools may and, often, must treat a disabled person more favourably than a person who is not disabled. </a:t>
            </a:r>
          </a:p>
          <a:p>
            <a:pPr marL="285750" indent="-285750"/>
            <a:r>
              <a:rPr lang="en-GB" sz="1400" dirty="0"/>
              <a:t>School will have to make changes to practice so that as far as reasonably possible so that a disabled person will benefit from what schools offer to the same extent as that of a person without a disability. </a:t>
            </a:r>
          </a:p>
          <a:p>
            <a:pPr marL="285750" indent="-285750"/>
            <a:r>
              <a:rPr lang="en-GB" sz="1400" dirty="0"/>
              <a:t>Schools must not do something which applies to all pupils but which is more likely to have an adverse effect on disabled pupils only without implanting reasonable adjustments.  </a:t>
            </a:r>
          </a:p>
          <a:p>
            <a:pPr marL="285750" indent="-285750"/>
            <a:r>
              <a:rPr lang="en-GB" sz="1400" dirty="0"/>
              <a:t>Reasonable adjustment. Where a school does something which places a disabled pupil at disadvantage it must take reasonable steps to avoid that disadvantage. </a:t>
            </a:r>
          </a:p>
          <a:p>
            <a:pPr marL="285750" indent="-285750"/>
            <a:r>
              <a:rPr lang="en-GB" sz="1400" dirty="0"/>
              <a:t>Schools have a duty to not only  consider reasonable adjustments for particular disabled pupils but also ’general’  adjustments which may be needed for disabled pupils – Learnership and implementation of wider school context. </a:t>
            </a:r>
          </a:p>
          <a:p>
            <a:pPr marL="285750" indent="-285750"/>
            <a:r>
              <a:rPr lang="en-GB" sz="1400" dirty="0"/>
              <a:t>Schools have a duty to supply auxiliary aids and services as reasonable adjustments where these are not being supplied through EHCPs or from any other source(s)</a:t>
            </a:r>
          </a:p>
          <a:p>
            <a:pPr marL="285750" indent="-285750"/>
            <a:r>
              <a:rPr lang="en-GB" sz="1400" dirty="0"/>
              <a:t>Schools must not discriminate against a disabled pupil because of something that is a consequence of their disability. </a:t>
            </a:r>
          </a:p>
          <a:p>
            <a:pPr marL="285750" indent="-285750"/>
            <a:r>
              <a:rPr lang="en-GB" sz="1400" dirty="0"/>
              <a:t>Schools must implement an Accessibility Plan, which aims to: increase the extent to which disabled pupils can participate in the curriculum; improve the physical environment so disabled pupils can take better advantage of education, benefits, facilities, services…;  improve the availability of accessible information to disabled pupils </a:t>
            </a:r>
          </a:p>
          <a:p>
            <a:endParaRPr lang="en-GB" sz="1400" dirty="0"/>
          </a:p>
        </p:txBody>
      </p:sp>
    </p:spTree>
    <p:extLst>
      <p:ext uri="{BB962C8B-B14F-4D97-AF65-F5344CB8AC3E}">
        <p14:creationId xmlns:p14="http://schemas.microsoft.com/office/powerpoint/2010/main" val="2077692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78482-40F3-484B-964B-CB69423FBEE7}"/>
              </a:ext>
            </a:extLst>
          </p:cNvPr>
          <p:cNvSpPr>
            <a:spLocks noGrp="1"/>
          </p:cNvSpPr>
          <p:nvPr>
            <p:ph type="title"/>
          </p:nvPr>
        </p:nvSpPr>
        <p:spPr/>
        <p:txBody>
          <a:bodyPr/>
          <a:lstStyle/>
          <a:p>
            <a:r>
              <a:rPr lang="en-GB" sz="3600" dirty="0">
                <a:solidFill>
                  <a:srgbClr val="992283"/>
                </a:solidFill>
              </a:rPr>
              <a:t>Disability</a:t>
            </a:r>
            <a:r>
              <a:rPr lang="en-GB" dirty="0"/>
              <a:t> </a:t>
            </a:r>
          </a:p>
        </p:txBody>
      </p:sp>
      <p:sp>
        <p:nvSpPr>
          <p:cNvPr id="3" name="Content Placeholder 2">
            <a:extLst>
              <a:ext uri="{FF2B5EF4-FFF2-40B4-BE49-F238E27FC236}">
                <a16:creationId xmlns:a16="http://schemas.microsoft.com/office/drawing/2014/main" id="{8569CE5F-F050-429D-96C8-EBF217EA20F8}"/>
              </a:ext>
            </a:extLst>
          </p:cNvPr>
          <p:cNvSpPr>
            <a:spLocks noGrp="1"/>
          </p:cNvSpPr>
          <p:nvPr>
            <p:ph idx="1"/>
          </p:nvPr>
        </p:nvSpPr>
        <p:spPr>
          <a:xfrm>
            <a:off x="838200" y="1825625"/>
            <a:ext cx="4731327" cy="3926993"/>
          </a:xfrm>
        </p:spPr>
        <p:txBody>
          <a:bodyPr/>
          <a:lstStyle/>
          <a:p>
            <a:pPr marL="0" indent="0">
              <a:buNone/>
            </a:pPr>
            <a:r>
              <a:rPr lang="en-GB" altLang="en-US" sz="2000" dirty="0"/>
              <a:t>A person has a disability for the purposes of this Act if they have a physical or mental impairment which has a substantial and long-term adverse effect on their ability to carry out normal day-to-day activities. (Section 6), Equality Act 2010 </a:t>
            </a:r>
          </a:p>
          <a:p>
            <a:endParaRPr lang="en-GB" dirty="0"/>
          </a:p>
        </p:txBody>
      </p:sp>
      <p:pic>
        <p:nvPicPr>
          <p:cNvPr id="5" name="Picture 4" descr="A close - up of hands reading braille">
            <a:extLst>
              <a:ext uri="{FF2B5EF4-FFF2-40B4-BE49-F238E27FC236}">
                <a16:creationId xmlns:a16="http://schemas.microsoft.com/office/drawing/2014/main" id="{9B0126CE-1CB0-4E1B-9906-6DAAC4D9F7B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856397" y="1296756"/>
            <a:ext cx="5784273" cy="3856182"/>
          </a:xfrm>
          <a:prstGeom prst="rect">
            <a:avLst/>
          </a:prstGeom>
        </p:spPr>
      </p:pic>
    </p:spTree>
    <p:extLst>
      <p:ext uri="{BB962C8B-B14F-4D97-AF65-F5344CB8AC3E}">
        <p14:creationId xmlns:p14="http://schemas.microsoft.com/office/powerpoint/2010/main" val="3241803245"/>
      </p:ext>
    </p:extLst>
  </p:cSld>
  <p:clrMapOvr>
    <a:masterClrMapping/>
  </p:clrMapOvr>
</p:sld>
</file>

<file path=ppt/theme/theme1.xml><?xml version="1.0" encoding="utf-8"?>
<a:theme xmlns:a="http://schemas.openxmlformats.org/drawingml/2006/main" name="WCC Burgundy">
  <a:themeElements>
    <a:clrScheme name="WCF Colours">
      <a:dk1>
        <a:srgbClr val="000000"/>
      </a:dk1>
      <a:lt1>
        <a:srgbClr val="FFFFFF"/>
      </a:lt1>
      <a:dk2>
        <a:srgbClr val="842F7E"/>
      </a:dk2>
      <a:lt2>
        <a:srgbClr val="E7E6E6"/>
      </a:lt2>
      <a:accent1>
        <a:srgbClr val="D0297B"/>
      </a:accent1>
      <a:accent2>
        <a:srgbClr val="256FAA"/>
      </a:accent2>
      <a:accent3>
        <a:srgbClr val="E2632D"/>
      </a:accent3>
      <a:accent4>
        <a:srgbClr val="443174"/>
      </a:accent4>
      <a:accent5>
        <a:srgbClr val="2BB6C1"/>
      </a:accent5>
      <a:accent6>
        <a:srgbClr val="80BD55"/>
      </a:accent6>
      <a:hlink>
        <a:srgbClr val="F1AE2A"/>
      </a:hlink>
      <a:folHlink>
        <a:srgbClr val="D0297B"/>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CC-Burgandy" id="{8E5FE972-3999-1345-8DCB-DDE88C3FA02A}" vid="{26BBAEC4-52EB-AE40-8929-16501F361E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1D6600BCFDC9C4CB6D06BA42CB4D7D6" ma:contentTypeVersion="4" ma:contentTypeDescription="Create a new document." ma:contentTypeScope="" ma:versionID="5d65f348d6a81363b5167ebedd5fb861">
  <xsd:schema xmlns:xsd="http://www.w3.org/2001/XMLSchema" xmlns:xs="http://www.w3.org/2001/XMLSchema" xmlns:p="http://schemas.microsoft.com/office/2006/metadata/properties" xmlns:ns3="f4d37c67-bcbe-4e54-b496-a9a3f6066a96" targetNamespace="http://schemas.microsoft.com/office/2006/metadata/properties" ma:root="true" ma:fieldsID="ec74c37664c58f5ecbbba740c3e590ed" ns3:_="">
    <xsd:import namespace="f4d37c67-bcbe-4e54-b496-a9a3f6066a96"/>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d37c67-bcbe-4e54-b496-a9a3f6066a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6083723-F185-47FC-9FEA-B2D32E7D4FF3}">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545E7E5A-A1F7-46B9-BEF5-83EE4657FB0B}">
  <ds:schemaRefs>
    <ds:schemaRef ds:uri="http://schemas.microsoft.com/sharepoint/v3/contenttype/forms"/>
  </ds:schemaRefs>
</ds:datastoreItem>
</file>

<file path=customXml/itemProps3.xml><?xml version="1.0" encoding="utf-8"?>
<ds:datastoreItem xmlns:ds="http://schemas.openxmlformats.org/officeDocument/2006/customXml" ds:itemID="{DD91E2F1-58C6-4B87-8D7C-3E1BD05684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d37c67-bcbe-4e54-b496-a9a3f6066a9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2263</TotalTime>
  <Words>2278</Words>
  <Application>Microsoft Office PowerPoint</Application>
  <PresentationFormat>Widescreen</PresentationFormat>
  <Paragraphs>120</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VAG Rounded Std Thin</vt:lpstr>
      <vt:lpstr>Wingdings</vt:lpstr>
      <vt:lpstr>WCC Burgundy</vt:lpstr>
      <vt:lpstr>Equality Act 2010 – Schools and Inclusion  </vt:lpstr>
      <vt:lpstr>Equality Act 2010</vt:lpstr>
      <vt:lpstr>Who and what the Act applies to </vt:lpstr>
      <vt:lpstr>Protected characteristics </vt:lpstr>
      <vt:lpstr>The four types of discrimination </vt:lpstr>
      <vt:lpstr>Discrimination  </vt:lpstr>
      <vt:lpstr>Discrimination </vt:lpstr>
      <vt:lpstr>Equality and Disability in schools </vt:lpstr>
      <vt:lpstr>Disability </vt:lpstr>
      <vt:lpstr>Definition of SEND </vt:lpstr>
      <vt:lpstr>Four areas of SEND</vt:lpstr>
      <vt:lpstr>Reasonable Adjustments for SEND </vt:lpstr>
      <vt:lpstr>Reasonable Adjustments for SEND  </vt:lpstr>
      <vt:lpstr>Reasonable Adjustments and Auxiliary Aids </vt:lpstr>
      <vt:lpstr>High quality provision to meet the needs of children and young people with SEND</vt:lpstr>
      <vt:lpstr>High Quality Teaching </vt:lpstr>
      <vt:lpstr>Teachers and Inclusion </vt:lpstr>
      <vt:lpstr>Curriculum </vt:lpstr>
      <vt:lpstr>Inclusion Statement </vt:lpstr>
      <vt:lpstr>Supporting Pupils with SEND </vt:lpstr>
      <vt:lpstr>High Expectations </vt:lpstr>
      <vt:lpstr>References and Further Reading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Smith, Alan</dc:creator>
  <cp:lastModifiedBy>Stevens, Jo</cp:lastModifiedBy>
  <cp:revision>70</cp:revision>
  <dcterms:created xsi:type="dcterms:W3CDTF">2019-04-17T15:23:43Z</dcterms:created>
  <dcterms:modified xsi:type="dcterms:W3CDTF">2022-12-20T14:14:30Z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0x01010071D6600BCFDC9C4CB6D06BA42CB4D7D6</vt:lpwstr>
  </property>
  <property fmtid="{D5CDD505-2E9C-101B-9397-08002B2CF9AE}" pid="3" name="Global WCF Secondary">
    <vt:lpwstr>133;#Inductiondocs|5df513af-5b26-4708-9cd6-065e253bf2ef</vt:lpwstr>
  </property>
</Properties>
</file>