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4"/>
  </p:notesMasterIdLst>
  <p:sldIdLst>
    <p:sldId id="258" r:id="rId5"/>
    <p:sldId id="287" r:id="rId6"/>
    <p:sldId id="259" r:id="rId7"/>
    <p:sldId id="285" r:id="rId8"/>
    <p:sldId id="302" r:id="rId9"/>
    <p:sldId id="269" r:id="rId10"/>
    <p:sldId id="303" r:id="rId11"/>
    <p:sldId id="272" r:id="rId12"/>
    <p:sldId id="268" r:id="rId13"/>
    <p:sldId id="304" r:id="rId14"/>
    <p:sldId id="271" r:id="rId15"/>
    <p:sldId id="273" r:id="rId16"/>
    <p:sldId id="261" r:id="rId17"/>
    <p:sldId id="283" r:id="rId18"/>
    <p:sldId id="305" r:id="rId19"/>
    <p:sldId id="284" r:id="rId20"/>
    <p:sldId id="286" r:id="rId21"/>
    <p:sldId id="306" r:id="rId22"/>
    <p:sldId id="274" r:id="rId23"/>
    <p:sldId id="292" r:id="rId24"/>
    <p:sldId id="307" r:id="rId25"/>
    <p:sldId id="288" r:id="rId26"/>
    <p:sldId id="293" r:id="rId27"/>
    <p:sldId id="298" r:id="rId28"/>
    <p:sldId id="289" r:id="rId29"/>
    <p:sldId id="266" r:id="rId30"/>
    <p:sldId id="262" r:id="rId31"/>
    <p:sldId id="294" r:id="rId32"/>
    <p:sldId id="295" r:id="rId33"/>
    <p:sldId id="299" r:id="rId34"/>
    <p:sldId id="308" r:id="rId35"/>
    <p:sldId id="290" r:id="rId36"/>
    <p:sldId id="297" r:id="rId37"/>
    <p:sldId id="300" r:id="rId38"/>
    <p:sldId id="309" r:id="rId39"/>
    <p:sldId id="291" r:id="rId40"/>
    <p:sldId id="279" r:id="rId41"/>
    <p:sldId id="275" r:id="rId42"/>
    <p:sldId id="277" r:id="rId43"/>
    <p:sldId id="278" r:id="rId44"/>
    <p:sldId id="296" r:id="rId45"/>
    <p:sldId id="265" r:id="rId46"/>
    <p:sldId id="280" r:id="rId47"/>
    <p:sldId id="301" r:id="rId48"/>
    <p:sldId id="310" r:id="rId49"/>
    <p:sldId id="281" r:id="rId50"/>
    <p:sldId id="282" r:id="rId51"/>
    <p:sldId id="270" r:id="rId52"/>
    <p:sldId id="26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59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odwin, Amy" initials="GA" lastIdx="1" clrIdx="0">
    <p:extLst>
      <p:ext uri="{19B8F6BF-5375-455C-9EA6-DF929625EA0E}">
        <p15:presenceInfo xmlns:p15="http://schemas.microsoft.com/office/powerpoint/2012/main" userId="S::AGoodwin@worcestershire.gov.uk::d7706692-7d18-4858-8266-457fa800d0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2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710854-D97D-4FCD-AA15-F697B64CE15C}" v="278" dt="2020-11-18T09:04:15.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21" autoAdjust="0"/>
    <p:restoredTop sz="86471" autoAdjust="0"/>
  </p:normalViewPr>
  <p:slideViewPr>
    <p:cSldViewPr snapToGrid="0">
      <p:cViewPr varScale="1">
        <p:scale>
          <a:sx n="74" d="100"/>
          <a:sy n="74" d="100"/>
        </p:scale>
        <p:origin x="144" y="67"/>
      </p:cViewPr>
      <p:guideLst>
        <p:guide orient="horz" pos="1344"/>
        <p:guide pos="597"/>
      </p:guideLst>
    </p:cSldViewPr>
  </p:slideViewPr>
  <p:outlineViewPr>
    <p:cViewPr>
      <p:scale>
        <a:sx n="33" d="100"/>
        <a:sy n="33" d="100"/>
      </p:scale>
      <p:origin x="0" y="-31618"/>
    </p:cViewPr>
  </p:outlineViewPr>
  <p:notesTextViewPr>
    <p:cViewPr>
      <p:scale>
        <a:sx n="1" d="1"/>
        <a:sy n="1" d="1"/>
      </p:scale>
      <p:origin x="0" y="0"/>
    </p:cViewPr>
  </p:notesTextViewPr>
  <p:sorterViewPr>
    <p:cViewPr>
      <p:scale>
        <a:sx n="100" d="100"/>
        <a:sy n="100" d="100"/>
      </p:scale>
      <p:origin x="0" y="-43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AEE88-9B57-4A76-AE6D-026EC3CFC8C8}" type="datetimeFigureOut">
              <a:rPr lang="en-GB" smtClean="0"/>
              <a:t>20/12/2022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EBE1A-502C-41EE-93F3-048427D341D9}" type="slidenum">
              <a:rPr lang="en-GB" smtClean="0"/>
              <a:t>‹#›</a:t>
            </a:fld>
            <a:endParaRPr lang="en-GB" dirty="0"/>
          </a:p>
        </p:txBody>
      </p:sp>
    </p:spTree>
    <p:extLst>
      <p:ext uri="{BB962C8B-B14F-4D97-AF65-F5344CB8AC3E}">
        <p14:creationId xmlns:p14="http://schemas.microsoft.com/office/powerpoint/2010/main" val="353929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6984-EF11-D748-9AB0-83C1FA3FB748}"/>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C4845DF3-A8B9-E846-90B6-32321DF1CCD9}"/>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6B62AE97-C8BC-6446-A865-B96E128A981C}"/>
              </a:ext>
            </a:extLst>
          </p:cNvPr>
          <p:cNvSpPr>
            <a:spLocks noGrp="1"/>
          </p:cNvSpPr>
          <p:nvPr>
            <p:ph type="sldNum" sz="quarter" idx="12"/>
          </p:nvPr>
        </p:nvSpPr>
        <p:spPr/>
        <p:txBody>
          <a:bodyPr/>
          <a:lstStyle/>
          <a:p>
            <a:fld id="{57E20B83-4C29-C04C-84A6-D48435383868}" type="slidenum">
              <a:rPr lang="en-US" smtClean="0"/>
              <a:t>‹#›</a:t>
            </a:fld>
            <a:endParaRPr lang="en-US" dirty="0"/>
          </a:p>
        </p:txBody>
      </p:sp>
      <p:sp>
        <p:nvSpPr>
          <p:cNvPr id="5" name="Content Placeholder 4">
            <a:extLst>
              <a:ext uri="{FF2B5EF4-FFF2-40B4-BE49-F238E27FC236}">
                <a16:creationId xmlns:a16="http://schemas.microsoft.com/office/drawing/2014/main" id="{EC7A9FCB-4ECE-488B-83CB-15BD783931DB}"/>
              </a:ext>
            </a:extLst>
          </p:cNvPr>
          <p:cNvSpPr>
            <a:spLocks noGrp="1"/>
          </p:cNvSpPr>
          <p:nvPr>
            <p:ph sz="quarter" idx="13"/>
          </p:nvPr>
        </p:nvSpPr>
        <p:spPr>
          <a:xfrm>
            <a:off x="1111249" y="6513513"/>
            <a:ext cx="4867519"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88024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24DD-1F14-CE47-8201-BDDFC56782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202FB07-CC75-1343-954F-D59FF1D9425A}"/>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D65D640-868D-4241-8F75-2F5F183394A3}"/>
              </a:ext>
            </a:extLst>
          </p:cNvPr>
          <p:cNvSpPr>
            <a:spLocks noGrp="1"/>
          </p:cNvSpPr>
          <p:nvPr>
            <p:ph type="sldNum" sz="quarter" idx="12"/>
          </p:nvPr>
        </p:nvSpPr>
        <p:spPr/>
        <p:txBody>
          <a:bodyPr/>
          <a:lstStyle/>
          <a:p>
            <a:fld id="{57E20B83-4C29-C04C-84A6-D48435383868}" type="slidenum">
              <a:rPr lang="en-US" smtClean="0"/>
              <a:t>‹#›</a:t>
            </a:fld>
            <a:endParaRPr lang="en-US" dirty="0"/>
          </a:p>
        </p:txBody>
      </p:sp>
    </p:spTree>
    <p:extLst>
      <p:ext uri="{BB962C8B-B14F-4D97-AF65-F5344CB8AC3E}">
        <p14:creationId xmlns:p14="http://schemas.microsoft.com/office/powerpoint/2010/main" val="400297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CD7E-34DD-BB4B-83AB-E1D05868E1DB}"/>
              </a:ext>
            </a:extLst>
          </p:cNvPr>
          <p:cNvSpPr>
            <a:spLocks noGrp="1"/>
          </p:cNvSpPr>
          <p:nvPr>
            <p:ph type="title"/>
          </p:nvPr>
        </p:nvSpPr>
        <p:spPr>
          <a:xfrm>
            <a:off x="831850" y="1188877"/>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DC5D5E7-A1C4-9947-AE81-0308928A19FB}"/>
              </a:ext>
            </a:extLst>
          </p:cNvPr>
          <p:cNvSpPr>
            <a:spLocks noGrp="1"/>
          </p:cNvSpPr>
          <p:nvPr>
            <p:ph type="body" idx="1"/>
          </p:nvPr>
        </p:nvSpPr>
        <p:spPr>
          <a:xfrm>
            <a:off x="831850" y="406860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6BFFD76B-B20A-514B-9B86-5BA52BA1F4F1}"/>
              </a:ext>
            </a:extLst>
          </p:cNvPr>
          <p:cNvSpPr>
            <a:spLocks noGrp="1"/>
          </p:cNvSpPr>
          <p:nvPr>
            <p:ph type="sldNum" sz="quarter" idx="12"/>
          </p:nvPr>
        </p:nvSpPr>
        <p:spPr/>
        <p:txBody>
          <a:bodyPr/>
          <a:lstStyle/>
          <a:p>
            <a:fld id="{57E20B83-4C29-C04C-84A6-D48435383868}" type="slidenum">
              <a:rPr lang="en-US" smtClean="0"/>
              <a:t>‹#›</a:t>
            </a:fld>
            <a:endParaRPr lang="en-US" dirty="0"/>
          </a:p>
        </p:txBody>
      </p:sp>
    </p:spTree>
    <p:extLst>
      <p:ext uri="{BB962C8B-B14F-4D97-AF65-F5344CB8AC3E}">
        <p14:creationId xmlns:p14="http://schemas.microsoft.com/office/powerpoint/2010/main" val="880313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85B7D-E282-A847-B9B1-0C73D5305F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8A9305-CC15-5E44-9419-AB742078BBB8}"/>
              </a:ext>
            </a:extLst>
          </p:cNvPr>
          <p:cNvSpPr>
            <a:spLocks noGrp="1"/>
          </p:cNvSpPr>
          <p:nvPr>
            <p:ph sz="half" idx="1"/>
          </p:nvPr>
        </p:nvSpPr>
        <p:spPr>
          <a:xfrm>
            <a:off x="838200" y="1825625"/>
            <a:ext cx="5181600" cy="39848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D2B865-FE18-EA4A-9130-DB40B4825F75}"/>
              </a:ext>
            </a:extLst>
          </p:cNvPr>
          <p:cNvSpPr>
            <a:spLocks noGrp="1"/>
          </p:cNvSpPr>
          <p:nvPr>
            <p:ph sz="half" idx="2"/>
          </p:nvPr>
        </p:nvSpPr>
        <p:spPr>
          <a:xfrm>
            <a:off x="6172200" y="1825625"/>
            <a:ext cx="5181600" cy="3984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B53517A-A1C3-DB49-8352-78A65D95D7AF}"/>
              </a:ext>
            </a:extLst>
          </p:cNvPr>
          <p:cNvSpPr>
            <a:spLocks noGrp="1"/>
          </p:cNvSpPr>
          <p:nvPr>
            <p:ph type="sldNum" sz="quarter" idx="12"/>
          </p:nvPr>
        </p:nvSpPr>
        <p:spPr/>
        <p:txBody>
          <a:bodyPr/>
          <a:lstStyle/>
          <a:p>
            <a:fld id="{57E20B83-4C29-C04C-84A6-D48435383868}" type="slidenum">
              <a:rPr lang="en-US" smtClean="0"/>
              <a:t>‹#›</a:t>
            </a:fld>
            <a:endParaRPr lang="en-US" dirty="0"/>
          </a:p>
        </p:txBody>
      </p:sp>
    </p:spTree>
    <p:extLst>
      <p:ext uri="{BB962C8B-B14F-4D97-AF65-F5344CB8AC3E}">
        <p14:creationId xmlns:p14="http://schemas.microsoft.com/office/powerpoint/2010/main" val="406905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99B0B-F059-C243-932C-F56D5A615F2D}"/>
              </a:ext>
            </a:extLst>
          </p:cNvPr>
          <p:cNvSpPr>
            <a:spLocks noGrp="1"/>
          </p:cNvSpPr>
          <p:nvPr>
            <p:ph type="title"/>
          </p:nvPr>
        </p:nvSpPr>
        <p:spPr>
          <a:xfrm>
            <a:off x="839788" y="892599"/>
            <a:ext cx="10515600" cy="86508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E9352D6-008F-3545-A3CF-B6C33C022CED}"/>
              </a:ext>
            </a:extLst>
          </p:cNvPr>
          <p:cNvSpPr>
            <a:spLocks noGrp="1"/>
          </p:cNvSpPr>
          <p:nvPr>
            <p:ph type="body" idx="1"/>
          </p:nvPr>
        </p:nvSpPr>
        <p:spPr>
          <a:xfrm>
            <a:off x="839788" y="174816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0F3D534-558C-4F48-8B2E-821A0E7ED7E2}"/>
              </a:ext>
            </a:extLst>
          </p:cNvPr>
          <p:cNvSpPr>
            <a:spLocks noGrp="1"/>
          </p:cNvSpPr>
          <p:nvPr>
            <p:ph sz="half" idx="2"/>
          </p:nvPr>
        </p:nvSpPr>
        <p:spPr>
          <a:xfrm>
            <a:off x="839788" y="2572072"/>
            <a:ext cx="5157787" cy="32384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45B513-2FCF-3245-A50D-A3189B8942DE}"/>
              </a:ext>
            </a:extLst>
          </p:cNvPr>
          <p:cNvSpPr>
            <a:spLocks noGrp="1"/>
          </p:cNvSpPr>
          <p:nvPr>
            <p:ph type="body" sz="quarter" idx="3"/>
          </p:nvPr>
        </p:nvSpPr>
        <p:spPr>
          <a:xfrm>
            <a:off x="6172200" y="174816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CE90FC9-9DAC-D44F-9647-C788DD123115}"/>
              </a:ext>
            </a:extLst>
          </p:cNvPr>
          <p:cNvSpPr>
            <a:spLocks noGrp="1"/>
          </p:cNvSpPr>
          <p:nvPr>
            <p:ph sz="quarter" idx="4"/>
          </p:nvPr>
        </p:nvSpPr>
        <p:spPr>
          <a:xfrm>
            <a:off x="6172200" y="2572072"/>
            <a:ext cx="5183188" cy="32384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5EBC475-AAD1-E948-B1B4-517D20CCE45F}"/>
              </a:ext>
            </a:extLst>
          </p:cNvPr>
          <p:cNvSpPr>
            <a:spLocks noGrp="1"/>
          </p:cNvSpPr>
          <p:nvPr>
            <p:ph type="sldNum" sz="quarter" idx="12"/>
          </p:nvPr>
        </p:nvSpPr>
        <p:spPr/>
        <p:txBody>
          <a:bodyPr/>
          <a:lstStyle/>
          <a:p>
            <a:fld id="{57E20B83-4C29-C04C-84A6-D48435383868}" type="slidenum">
              <a:rPr lang="en-US" smtClean="0"/>
              <a:t>‹#›</a:t>
            </a:fld>
            <a:endParaRPr lang="en-US" dirty="0"/>
          </a:p>
        </p:txBody>
      </p:sp>
    </p:spTree>
    <p:extLst>
      <p:ext uri="{BB962C8B-B14F-4D97-AF65-F5344CB8AC3E}">
        <p14:creationId xmlns:p14="http://schemas.microsoft.com/office/powerpoint/2010/main" val="1519764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FC7B-389C-7042-B096-9BC26A7F704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254C5B0-02C9-3A4C-8089-BBDB49E7728B}"/>
              </a:ext>
            </a:extLst>
          </p:cNvPr>
          <p:cNvSpPr>
            <a:spLocks noGrp="1"/>
          </p:cNvSpPr>
          <p:nvPr>
            <p:ph type="sldNum" sz="quarter" idx="12"/>
          </p:nvPr>
        </p:nvSpPr>
        <p:spPr/>
        <p:txBody>
          <a:bodyPr/>
          <a:lstStyle/>
          <a:p>
            <a:fld id="{57E20B83-4C29-C04C-84A6-D48435383868}" type="slidenum">
              <a:rPr lang="en-US" smtClean="0"/>
              <a:t>‹#›</a:t>
            </a:fld>
            <a:endParaRPr lang="en-US" dirty="0"/>
          </a:p>
        </p:txBody>
      </p:sp>
    </p:spTree>
    <p:extLst>
      <p:ext uri="{BB962C8B-B14F-4D97-AF65-F5344CB8AC3E}">
        <p14:creationId xmlns:p14="http://schemas.microsoft.com/office/powerpoint/2010/main" val="337612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DA7EFE-63F5-834F-BA84-D571D27ADD1C}"/>
              </a:ext>
            </a:extLst>
          </p:cNvPr>
          <p:cNvSpPr>
            <a:spLocks noGrp="1"/>
          </p:cNvSpPr>
          <p:nvPr>
            <p:ph type="sldNum" sz="quarter" idx="12"/>
          </p:nvPr>
        </p:nvSpPr>
        <p:spPr/>
        <p:txBody>
          <a:bodyPr/>
          <a:lstStyle/>
          <a:p>
            <a:fld id="{57E20B83-4C29-C04C-84A6-D48435383868}" type="slidenum">
              <a:rPr lang="en-US" smtClean="0"/>
              <a:t>‹#›</a:t>
            </a:fld>
            <a:endParaRPr lang="en-US" dirty="0"/>
          </a:p>
        </p:txBody>
      </p:sp>
    </p:spTree>
    <p:extLst>
      <p:ext uri="{BB962C8B-B14F-4D97-AF65-F5344CB8AC3E}">
        <p14:creationId xmlns:p14="http://schemas.microsoft.com/office/powerpoint/2010/main" val="410354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4862-EBE4-E840-B25C-64AEE1E70EEA}"/>
              </a:ext>
            </a:extLst>
          </p:cNvPr>
          <p:cNvSpPr>
            <a:spLocks noGrp="1"/>
          </p:cNvSpPr>
          <p:nvPr>
            <p:ph type="title"/>
          </p:nvPr>
        </p:nvSpPr>
        <p:spPr>
          <a:xfrm>
            <a:off x="839788" y="987425"/>
            <a:ext cx="3932237" cy="1109501"/>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0142EDC-1DAA-3441-B3CD-AEF3235336FD}"/>
              </a:ext>
            </a:extLst>
          </p:cNvPr>
          <p:cNvSpPr>
            <a:spLocks noGrp="1"/>
          </p:cNvSpPr>
          <p:nvPr>
            <p:ph idx="1"/>
          </p:nvPr>
        </p:nvSpPr>
        <p:spPr>
          <a:xfrm>
            <a:off x="5183188" y="987426"/>
            <a:ext cx="6172200" cy="4718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6EF2070-E595-E647-9DF3-4A0BA730BF83}"/>
              </a:ext>
            </a:extLst>
          </p:cNvPr>
          <p:cNvSpPr>
            <a:spLocks noGrp="1"/>
          </p:cNvSpPr>
          <p:nvPr>
            <p:ph type="body" sz="half" idx="2"/>
          </p:nvPr>
        </p:nvSpPr>
        <p:spPr>
          <a:xfrm>
            <a:off x="839788" y="2096927"/>
            <a:ext cx="3932237" cy="36093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FFF0C9D4-764F-F641-81CC-5877B1E6E766}"/>
              </a:ext>
            </a:extLst>
          </p:cNvPr>
          <p:cNvSpPr>
            <a:spLocks noGrp="1"/>
          </p:cNvSpPr>
          <p:nvPr>
            <p:ph type="sldNum" sz="quarter" idx="12"/>
          </p:nvPr>
        </p:nvSpPr>
        <p:spPr/>
        <p:txBody>
          <a:bodyPr/>
          <a:lstStyle/>
          <a:p>
            <a:fld id="{57E20B83-4C29-C04C-84A6-D48435383868}" type="slidenum">
              <a:rPr lang="en-US" smtClean="0"/>
              <a:t>‹#›</a:t>
            </a:fld>
            <a:endParaRPr lang="en-US" dirty="0"/>
          </a:p>
        </p:txBody>
      </p:sp>
    </p:spTree>
    <p:extLst>
      <p:ext uri="{BB962C8B-B14F-4D97-AF65-F5344CB8AC3E}">
        <p14:creationId xmlns:p14="http://schemas.microsoft.com/office/powerpoint/2010/main" val="372378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D646A-A828-0442-8EAC-401F123CC1A9}"/>
              </a:ext>
            </a:extLst>
          </p:cNvPr>
          <p:cNvSpPr>
            <a:spLocks noGrp="1"/>
          </p:cNvSpPr>
          <p:nvPr>
            <p:ph type="title"/>
          </p:nvPr>
        </p:nvSpPr>
        <p:spPr>
          <a:xfrm>
            <a:off x="839788" y="856525"/>
            <a:ext cx="3932237" cy="1166149"/>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DDB2A0B-869E-504E-9F5E-20530A8D8D97}"/>
              </a:ext>
            </a:extLst>
          </p:cNvPr>
          <p:cNvSpPr>
            <a:spLocks noGrp="1"/>
          </p:cNvSpPr>
          <p:nvPr>
            <p:ph type="pic" idx="1"/>
          </p:nvPr>
        </p:nvSpPr>
        <p:spPr>
          <a:xfrm>
            <a:off x="5183188" y="9411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5C27AE5-3926-C541-9CDD-B84B6E0ED40E}"/>
              </a:ext>
            </a:extLst>
          </p:cNvPr>
          <p:cNvSpPr>
            <a:spLocks noGrp="1"/>
          </p:cNvSpPr>
          <p:nvPr>
            <p:ph type="body" sz="half" idx="2"/>
          </p:nvPr>
        </p:nvSpPr>
        <p:spPr>
          <a:xfrm>
            <a:off x="839788" y="202267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F8897B37-6221-6F47-BADC-E10AEFAF5D8F}"/>
              </a:ext>
            </a:extLst>
          </p:cNvPr>
          <p:cNvSpPr>
            <a:spLocks noGrp="1"/>
          </p:cNvSpPr>
          <p:nvPr>
            <p:ph type="sldNum" sz="quarter" idx="12"/>
          </p:nvPr>
        </p:nvSpPr>
        <p:spPr/>
        <p:txBody>
          <a:bodyPr/>
          <a:lstStyle/>
          <a:p>
            <a:fld id="{57E20B83-4C29-C04C-84A6-D48435383868}" type="slidenum">
              <a:rPr lang="en-US" smtClean="0"/>
              <a:t>‹#›</a:t>
            </a:fld>
            <a:endParaRPr lang="en-US" dirty="0"/>
          </a:p>
        </p:txBody>
      </p:sp>
    </p:spTree>
    <p:extLst>
      <p:ext uri="{BB962C8B-B14F-4D97-AF65-F5344CB8AC3E}">
        <p14:creationId xmlns:p14="http://schemas.microsoft.com/office/powerpoint/2010/main" val="258962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B6E9F-B563-5945-8277-754BE2147A2D}"/>
              </a:ext>
            </a:extLst>
          </p:cNvPr>
          <p:cNvSpPr>
            <a:spLocks noGrp="1"/>
          </p:cNvSpPr>
          <p:nvPr>
            <p:ph type="title"/>
          </p:nvPr>
        </p:nvSpPr>
        <p:spPr>
          <a:xfrm>
            <a:off x="838200" y="902825"/>
            <a:ext cx="10515600" cy="7878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FC06914-D62A-F841-A2CC-7593E5087CB4}"/>
              </a:ext>
            </a:extLst>
          </p:cNvPr>
          <p:cNvSpPr>
            <a:spLocks noGrp="1"/>
          </p:cNvSpPr>
          <p:nvPr>
            <p:ph type="body" idx="1"/>
          </p:nvPr>
        </p:nvSpPr>
        <p:spPr>
          <a:xfrm>
            <a:off x="838200" y="1825625"/>
            <a:ext cx="10515600" cy="392699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EB4315F-3D2E-114D-A40D-2509DA6F5A99}"/>
              </a:ext>
            </a:extLst>
          </p:cNvPr>
          <p:cNvSpPr>
            <a:spLocks noGrp="1"/>
          </p:cNvSpPr>
          <p:nvPr>
            <p:ph type="sldNum" sz="quarter" idx="4"/>
          </p:nvPr>
        </p:nvSpPr>
        <p:spPr>
          <a:xfrm>
            <a:off x="9293506" y="168377"/>
            <a:ext cx="2743200" cy="365125"/>
          </a:xfrm>
          <a:prstGeom prst="rect">
            <a:avLst/>
          </a:prstGeom>
        </p:spPr>
        <p:txBody>
          <a:bodyPr vert="horz" lIns="91440" tIns="45720" rIns="91440" bIns="45720" rtlCol="0" anchor="ctr"/>
          <a:lstStyle>
            <a:lvl1pPr algn="r">
              <a:defRPr sz="1400" b="1" i="0">
                <a:solidFill>
                  <a:schemeClr val="bg1"/>
                </a:solidFill>
                <a:latin typeface="VAG Rounded Std Thin" panose="020F0402020204020204" pitchFamily="34" charset="0"/>
              </a:defRPr>
            </a:lvl1pPr>
          </a:lstStyle>
          <a:p>
            <a:fld id="{57E20B83-4C29-C04C-84A6-D48435383868}" type="slidenum">
              <a:rPr lang="en-US" smtClean="0"/>
              <a:pPr/>
              <a:t>‹#›</a:t>
            </a:fld>
            <a:endParaRPr lang="en-US" dirty="0"/>
          </a:p>
        </p:txBody>
      </p:sp>
      <p:sp>
        <p:nvSpPr>
          <p:cNvPr id="7" name="Date Placeholder 3">
            <a:extLst>
              <a:ext uri="{FF2B5EF4-FFF2-40B4-BE49-F238E27FC236}">
                <a16:creationId xmlns:a16="http://schemas.microsoft.com/office/drawing/2014/main" id="{9F071EF1-8D90-8A4E-8DD6-09AB0F28B7E4}"/>
              </a:ext>
            </a:extLst>
          </p:cNvPr>
          <p:cNvSpPr txBox="1">
            <a:spLocks/>
          </p:cNvSpPr>
          <p:nvPr userDrawn="1"/>
        </p:nvSpPr>
        <p:spPr>
          <a:xfrm>
            <a:off x="246062" y="6229159"/>
            <a:ext cx="3208337"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genda-Semibold"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i="0" dirty="0">
                <a:latin typeface="+mn-lt"/>
              </a:rPr>
              <a:t>www.worcschildrenfirst.org.uk</a:t>
            </a:r>
          </a:p>
        </p:txBody>
      </p:sp>
    </p:spTree>
    <p:extLst>
      <p:ext uri="{BB962C8B-B14F-4D97-AF65-F5344CB8AC3E}">
        <p14:creationId xmlns:p14="http://schemas.microsoft.com/office/powerpoint/2010/main" val="1039211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400" b="1" i="0" kern="1200" spc="200" baseline="0">
          <a:solidFill>
            <a:srgbClr val="E2267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worcestershire.gov.uk/graduatedrespons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worcestershire.gov.uk/info/20613/send_school_provision_and_education_health_care_plans_ehcp/1798/send_education_provision/3"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sendiass@worcestershire.gov.uk" TargetMode="External"/><Relationship Id="rId2" Type="http://schemas.openxmlformats.org/officeDocument/2006/relationships/hyperlink" Target="http://www.hwsendiass.co.uk/"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nasen.org.uk/uploads/assets/7f6a967f-adc3-4ea9-8668320016bc5595/SENsupportpress.pdf" TargetMode="External"/><Relationship Id="rId3" Type="http://schemas.openxmlformats.org/officeDocument/2006/relationships/hyperlink" Target="https://www.legislation.gov.uk/ukpga/2010/15/contents" TargetMode="External"/><Relationship Id="rId7" Type="http://schemas.openxmlformats.org/officeDocument/2006/relationships/hyperlink" Target="https://www.worcestershire.gov.uk/info/20842/graduated_response_send_support_in_education_provision" TargetMode="External"/><Relationship Id="rId2" Type="http://schemas.openxmlformats.org/officeDocument/2006/relationships/hyperlink" Target="https://www.gov.uk/government/publications/send-code-of-practice-0-to-25" TargetMode="External"/><Relationship Id="rId1" Type="http://schemas.openxmlformats.org/officeDocument/2006/relationships/slideLayout" Target="../slideLayouts/slideLayout2.xml"/><Relationship Id="rId6" Type="http://schemas.openxmlformats.org/officeDocument/2006/relationships/hyperlink" Target="https://www.worcestershire.gov.uk/sendlocaloffer" TargetMode="External"/><Relationship Id="rId5" Type="http://schemas.openxmlformats.org/officeDocument/2006/relationships/hyperlink" Target="https://www.gov.uk/government/publications/teachers-standards" TargetMode="External"/><Relationship Id="rId4" Type="http://schemas.openxmlformats.org/officeDocument/2006/relationships/hyperlink" Target="https://www.legislation.gov.uk/ukpga/2014/6/contents/enact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FA02F8-A947-456F-8C5C-CD192D08A2B1}"/>
              </a:ext>
            </a:extLst>
          </p:cNvPr>
          <p:cNvSpPr txBox="1">
            <a:spLocks noGrp="1"/>
          </p:cNvSpPr>
          <p:nvPr>
            <p:ph type="title" idx="4294967295"/>
          </p:nvPr>
        </p:nvSpPr>
        <p:spPr>
          <a:xfrm>
            <a:off x="838198" y="4803142"/>
            <a:ext cx="10515600" cy="9898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b="1" i="0" kern="1200" spc="200" baseline="0">
                <a:solidFill>
                  <a:srgbClr val="E2267D"/>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200" normalizeH="0" baseline="0" noProof="0" dirty="0">
                <a:ln>
                  <a:noFill/>
                </a:ln>
                <a:solidFill>
                  <a:srgbClr val="992283"/>
                </a:solidFill>
                <a:effectLst/>
                <a:uLnTx/>
                <a:uFillTx/>
                <a:latin typeface="+mj-lt"/>
                <a:ea typeface="+mj-ea"/>
                <a:cs typeface="+mj-cs"/>
              </a:rPr>
              <a:t>The SEN Graduated Response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200" normalizeH="0" baseline="0" noProof="0" dirty="0">
                <a:ln>
                  <a:noFill/>
                </a:ln>
                <a:solidFill>
                  <a:srgbClr val="992283"/>
                </a:solidFill>
                <a:effectLst/>
                <a:uLnTx/>
                <a:uFillTx/>
                <a:latin typeface="+mj-lt"/>
                <a:ea typeface="+mj-ea"/>
                <a:cs typeface="+mj-cs"/>
              </a:rPr>
              <a:t>in Worcestershire</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000" b="1" i="0" u="none" strike="noStrike" kern="1200" cap="none" spc="200" normalizeH="0" baseline="0" noProof="0" dirty="0">
              <a:ln>
                <a:noFill/>
              </a:ln>
              <a:solidFill>
                <a:srgbClr val="E2267D"/>
              </a:solidFill>
              <a:effectLst/>
              <a:uLnTx/>
              <a:uFillTx/>
              <a:latin typeface="+mj-lt"/>
              <a:ea typeface="+mj-ea"/>
              <a:cs typeface="+mj-cs"/>
            </a:endParaRPr>
          </a:p>
        </p:txBody>
      </p:sp>
      <p:pic>
        <p:nvPicPr>
          <p:cNvPr id="6" name="Picture 5" descr="Worcestershire Children First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25206" y="1065043"/>
            <a:ext cx="7941585" cy="2363957"/>
          </a:xfrm>
          <a:prstGeom prst="rect">
            <a:avLst/>
          </a:prstGeom>
        </p:spPr>
      </p:pic>
    </p:spTree>
    <p:extLst>
      <p:ext uri="{BB962C8B-B14F-4D97-AF65-F5344CB8AC3E}">
        <p14:creationId xmlns:p14="http://schemas.microsoft.com/office/powerpoint/2010/main" val="3096693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9310D9F-9AE2-4F2E-9967-451AF0D3D7B4}"/>
              </a:ext>
            </a:extLst>
          </p:cNvPr>
          <p:cNvSpPr>
            <a:spLocks noGrp="1"/>
          </p:cNvSpPr>
          <p:nvPr>
            <p:ph type="title"/>
          </p:nvPr>
        </p:nvSpPr>
        <p:spPr>
          <a:xfrm>
            <a:off x="434777" y="1013662"/>
            <a:ext cx="10515600" cy="787863"/>
          </a:xfrm>
        </p:spPr>
        <p:txBody>
          <a:bodyPr>
            <a:normAutofit/>
          </a:bodyPr>
          <a:lstStyle/>
          <a:p>
            <a:r>
              <a:rPr lang="en-US" sz="3600" dirty="0">
                <a:solidFill>
                  <a:srgbClr val="992283"/>
                </a:solidFill>
              </a:rPr>
              <a:t>Areas of Special Educational Need (Continued) </a:t>
            </a:r>
            <a:endParaRPr lang="en-GB" sz="3600" dirty="0">
              <a:solidFill>
                <a:srgbClr val="992283"/>
              </a:solidFill>
            </a:endParaRPr>
          </a:p>
        </p:txBody>
      </p:sp>
      <p:sp>
        <p:nvSpPr>
          <p:cNvPr id="3" name="Content Placeholder 2">
            <a:extLst>
              <a:ext uri="{FF2B5EF4-FFF2-40B4-BE49-F238E27FC236}">
                <a16:creationId xmlns:a16="http://schemas.microsoft.com/office/drawing/2014/main" id="{FF2F9A0A-091F-4021-B5D6-F86AC2B17153}"/>
              </a:ext>
            </a:extLst>
          </p:cNvPr>
          <p:cNvSpPr>
            <a:spLocks noGrp="1"/>
          </p:cNvSpPr>
          <p:nvPr>
            <p:ph idx="1"/>
          </p:nvPr>
        </p:nvSpPr>
        <p:spPr>
          <a:xfrm>
            <a:off x="434777" y="2037053"/>
            <a:ext cx="7061480" cy="4264486"/>
          </a:xfrm>
        </p:spPr>
        <p:txBody>
          <a:bodyPr>
            <a:normAutofit/>
          </a:bodyPr>
          <a:lstStyle/>
          <a:p>
            <a:pPr marL="0" indent="0">
              <a:spcAft>
                <a:spcPts val="1200"/>
              </a:spcAft>
              <a:buNone/>
            </a:pPr>
            <a:r>
              <a:rPr lang="en-US" sz="2400" dirty="0">
                <a:solidFill>
                  <a:srgbClr val="992283"/>
                </a:solidFill>
              </a:rPr>
              <a:t>3. Social, Emotional and Mental Health: </a:t>
            </a:r>
            <a:r>
              <a:rPr lang="en-US" sz="2400" dirty="0"/>
              <a:t>Difficulty with managing their emotions and/or social interaction and may be experiencing mental health problems. They may have difficulty making friends or relating to adults. They may be withdrawn, isolated or find controlling their behaviour difficult.</a:t>
            </a:r>
          </a:p>
          <a:p>
            <a:pPr marL="0" indent="0">
              <a:spcAft>
                <a:spcPts val="1200"/>
              </a:spcAft>
              <a:buNone/>
            </a:pPr>
            <a:r>
              <a:rPr lang="en-US" sz="2400" dirty="0">
                <a:solidFill>
                  <a:srgbClr val="992283"/>
                </a:solidFill>
              </a:rPr>
              <a:t>4. Sensory and Physical: </a:t>
            </a:r>
            <a:r>
              <a:rPr lang="en-US" sz="2400" dirty="0"/>
              <a:t>Children or young people with visual or hearing impairments or who have physical difficulties which affect their learning.</a:t>
            </a:r>
            <a:endParaRPr lang="en-GB" sz="2400" dirty="0"/>
          </a:p>
        </p:txBody>
      </p:sp>
      <p:pic>
        <p:nvPicPr>
          <p:cNvPr id="5" name="Picture 4" descr="This image shows letters spelling out Mental Health.">
            <a:extLst>
              <a:ext uri="{FF2B5EF4-FFF2-40B4-BE49-F238E27FC236}">
                <a16:creationId xmlns:a16="http://schemas.microsoft.com/office/drawing/2014/main" id="{DA115FDA-B968-44E3-AFEB-E40C1DEC40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35628" y="2286000"/>
            <a:ext cx="4021595" cy="286745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30054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4ED69-BCE8-4653-B49E-9A1D34A4357C}"/>
              </a:ext>
            </a:extLst>
          </p:cNvPr>
          <p:cNvSpPr>
            <a:spLocks noGrp="1"/>
          </p:cNvSpPr>
          <p:nvPr>
            <p:ph type="title"/>
          </p:nvPr>
        </p:nvSpPr>
        <p:spPr>
          <a:xfrm>
            <a:off x="512618" y="950002"/>
            <a:ext cx="10515600" cy="787863"/>
          </a:xfrm>
        </p:spPr>
        <p:txBody>
          <a:bodyPr>
            <a:normAutofit/>
          </a:bodyPr>
          <a:lstStyle/>
          <a:p>
            <a:r>
              <a:rPr lang="en-GB" sz="3600" dirty="0">
                <a:solidFill>
                  <a:srgbClr val="992283"/>
                </a:solidFill>
              </a:rPr>
              <a:t>Identifying SEN in schools and settings</a:t>
            </a:r>
          </a:p>
        </p:txBody>
      </p:sp>
      <p:sp>
        <p:nvSpPr>
          <p:cNvPr id="3" name="Content Placeholder 2">
            <a:extLst>
              <a:ext uri="{FF2B5EF4-FFF2-40B4-BE49-F238E27FC236}">
                <a16:creationId xmlns:a16="http://schemas.microsoft.com/office/drawing/2014/main" id="{4C08F702-E2CB-4E5F-B90D-4CFB634A75B9}"/>
              </a:ext>
            </a:extLst>
          </p:cNvPr>
          <p:cNvSpPr>
            <a:spLocks noGrp="1"/>
          </p:cNvSpPr>
          <p:nvPr>
            <p:ph idx="1"/>
          </p:nvPr>
        </p:nvSpPr>
        <p:spPr>
          <a:xfrm>
            <a:off x="512618" y="1962517"/>
            <a:ext cx="7218218" cy="4178027"/>
          </a:xfrm>
        </p:spPr>
        <p:txBody>
          <a:bodyPr>
            <a:normAutofit/>
          </a:bodyPr>
          <a:lstStyle/>
          <a:p>
            <a:pPr marL="0" indent="0">
              <a:spcAft>
                <a:spcPts val="1200"/>
              </a:spcAft>
              <a:buNone/>
            </a:pPr>
            <a:r>
              <a:rPr lang="en-US" sz="2400" dirty="0"/>
              <a:t>All schools and other educational settings should have a clear approach to identifying and responding to SEN. The benefits of early identification are widely recognised – identifying need at the earliest point and then making effective provision improves long-term outcomes for the child or young person. </a:t>
            </a:r>
          </a:p>
          <a:p>
            <a:pPr marL="0" indent="0">
              <a:spcAft>
                <a:spcPts val="1200"/>
              </a:spcAft>
              <a:buNone/>
            </a:pPr>
            <a:r>
              <a:rPr lang="en-US" sz="2400" dirty="0"/>
              <a:t>Making high quality teaching ordinarily available to the whole class is likely to mean that fewer pupils will require SEN Support. Such improvements in whole-class provision tend to be more cost effective and sustainable. </a:t>
            </a:r>
          </a:p>
          <a:p>
            <a:pPr marL="0" indent="0">
              <a:buNone/>
            </a:pPr>
            <a:endParaRPr lang="en-US" sz="800" dirty="0"/>
          </a:p>
        </p:txBody>
      </p:sp>
      <p:pic>
        <p:nvPicPr>
          <p:cNvPr id="5" name="Picture 4" descr="This image shows a teacher presenting to a class.">
            <a:extLst>
              <a:ext uri="{FF2B5EF4-FFF2-40B4-BE49-F238E27FC236}">
                <a16:creationId xmlns:a16="http://schemas.microsoft.com/office/drawing/2014/main" id="{6A88C635-12DD-4410-A321-E7AC8512EC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51501" y="2065756"/>
            <a:ext cx="3220204" cy="34684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95739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BFAEF-AD19-40DF-9659-F06A26B5D3A7}"/>
              </a:ext>
            </a:extLst>
          </p:cNvPr>
          <p:cNvSpPr>
            <a:spLocks noGrp="1"/>
          </p:cNvSpPr>
          <p:nvPr>
            <p:ph type="title"/>
          </p:nvPr>
        </p:nvSpPr>
        <p:spPr>
          <a:xfrm>
            <a:off x="574964" y="896937"/>
            <a:ext cx="10515600" cy="787863"/>
          </a:xfrm>
        </p:spPr>
        <p:txBody>
          <a:bodyPr>
            <a:normAutofit/>
          </a:bodyPr>
          <a:lstStyle/>
          <a:p>
            <a:r>
              <a:rPr lang="en-US" sz="3600" dirty="0">
                <a:solidFill>
                  <a:srgbClr val="992283"/>
                </a:solidFill>
              </a:rPr>
              <a:t>What is the Graduated Response? </a:t>
            </a:r>
            <a:endParaRPr lang="en-GB" sz="3600" dirty="0">
              <a:solidFill>
                <a:srgbClr val="992283"/>
              </a:solidFill>
            </a:endParaRPr>
          </a:p>
        </p:txBody>
      </p:sp>
      <p:sp>
        <p:nvSpPr>
          <p:cNvPr id="3" name="Content Placeholder 2">
            <a:extLst>
              <a:ext uri="{FF2B5EF4-FFF2-40B4-BE49-F238E27FC236}">
                <a16:creationId xmlns:a16="http://schemas.microsoft.com/office/drawing/2014/main" id="{17297B1E-6A34-4CE3-9DB2-5EA43A66E784}"/>
              </a:ext>
            </a:extLst>
          </p:cNvPr>
          <p:cNvSpPr>
            <a:spLocks noGrp="1"/>
          </p:cNvSpPr>
          <p:nvPr>
            <p:ph idx="1"/>
          </p:nvPr>
        </p:nvSpPr>
        <p:spPr>
          <a:xfrm>
            <a:off x="574965" y="1690688"/>
            <a:ext cx="10148454" cy="4270375"/>
          </a:xfrm>
        </p:spPr>
        <p:txBody>
          <a:bodyPr>
            <a:normAutofit fontScale="92500" lnSpcReduction="10000"/>
          </a:bodyPr>
          <a:lstStyle/>
          <a:p>
            <a:pPr marL="0" indent="0">
              <a:lnSpc>
                <a:spcPct val="110000"/>
              </a:lnSpc>
              <a:buNone/>
            </a:pPr>
            <a:r>
              <a:rPr lang="en-US" sz="2600" dirty="0"/>
              <a:t>Where a pupil is identified as having SEN, schools should take action to </a:t>
            </a:r>
            <a:r>
              <a:rPr lang="en-US" sz="2600" dirty="0">
                <a:solidFill>
                  <a:srgbClr val="992283"/>
                </a:solidFill>
              </a:rPr>
              <a:t>remove barriers to learning </a:t>
            </a:r>
            <a:r>
              <a:rPr lang="en-US" sz="2600" dirty="0"/>
              <a:t>and put </a:t>
            </a:r>
            <a:r>
              <a:rPr lang="en-US" sz="2600" dirty="0">
                <a:solidFill>
                  <a:srgbClr val="992283"/>
                </a:solidFill>
              </a:rPr>
              <a:t>effective special educational provision in place. </a:t>
            </a:r>
          </a:p>
          <a:p>
            <a:pPr marL="0" indent="0">
              <a:lnSpc>
                <a:spcPct val="110000"/>
              </a:lnSpc>
              <a:buNone/>
            </a:pPr>
            <a:r>
              <a:rPr lang="en-US" sz="2600" dirty="0"/>
              <a:t>This SEN support should take the form of a four-part cycle (</a:t>
            </a:r>
            <a:r>
              <a:rPr lang="en-US" sz="2600" dirty="0">
                <a:solidFill>
                  <a:srgbClr val="992283"/>
                </a:solidFill>
              </a:rPr>
              <a:t>assess, plan, do, review</a:t>
            </a:r>
            <a:r>
              <a:rPr lang="en-US" sz="2600" dirty="0"/>
              <a:t>) through which earlier decisions and actions are </a:t>
            </a:r>
            <a:r>
              <a:rPr lang="en-US" sz="2600" dirty="0">
                <a:solidFill>
                  <a:srgbClr val="992283"/>
                </a:solidFill>
              </a:rPr>
              <a:t>revisited, refined, refreshed and revised </a:t>
            </a:r>
            <a:r>
              <a:rPr lang="en-US" sz="2600" dirty="0"/>
              <a:t>with a growing understanding of the pupil’s needs and of what supports the pupil in making good progress and securing good outcomes. This is known as the </a:t>
            </a:r>
            <a:r>
              <a:rPr lang="en-US" sz="2600" dirty="0">
                <a:solidFill>
                  <a:srgbClr val="992283"/>
                </a:solidFill>
              </a:rPr>
              <a:t>Graduated Response. </a:t>
            </a:r>
          </a:p>
          <a:p>
            <a:pPr marL="0" indent="0">
              <a:lnSpc>
                <a:spcPct val="110000"/>
              </a:lnSpc>
              <a:buNone/>
            </a:pPr>
            <a:r>
              <a:rPr lang="en-US" sz="2600" dirty="0"/>
              <a:t>It draws on more detailed approaches, more frequent reviews and increasingly specialist expertise in successive cycles in order to match interventions to the SEN of children and young people. (CoP Para 6.44) </a:t>
            </a:r>
          </a:p>
          <a:p>
            <a:pPr marL="0" indent="0">
              <a:buNone/>
            </a:pPr>
            <a:endParaRPr lang="en-GB" b="1" dirty="0"/>
          </a:p>
        </p:txBody>
      </p:sp>
    </p:spTree>
    <p:extLst>
      <p:ext uri="{BB962C8B-B14F-4D97-AF65-F5344CB8AC3E}">
        <p14:creationId xmlns:p14="http://schemas.microsoft.com/office/powerpoint/2010/main" val="363904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8D2D3-4FE4-47E2-99FB-ABC1D51F9BB3}"/>
              </a:ext>
            </a:extLst>
          </p:cNvPr>
          <p:cNvSpPr>
            <a:spLocks noGrp="1"/>
          </p:cNvSpPr>
          <p:nvPr>
            <p:ph type="title"/>
          </p:nvPr>
        </p:nvSpPr>
        <p:spPr>
          <a:xfrm>
            <a:off x="727363" y="902825"/>
            <a:ext cx="10515600" cy="787863"/>
          </a:xfrm>
        </p:spPr>
        <p:txBody>
          <a:bodyPr>
            <a:normAutofit/>
          </a:bodyPr>
          <a:lstStyle/>
          <a:p>
            <a:r>
              <a:rPr lang="en-GB" sz="3600" dirty="0">
                <a:solidFill>
                  <a:srgbClr val="992283"/>
                </a:solidFill>
              </a:rPr>
              <a:t>The Graduated Response in Worcestershire</a:t>
            </a:r>
          </a:p>
        </p:txBody>
      </p:sp>
      <p:sp>
        <p:nvSpPr>
          <p:cNvPr id="3" name="Content Placeholder 2">
            <a:extLst>
              <a:ext uri="{FF2B5EF4-FFF2-40B4-BE49-F238E27FC236}">
                <a16:creationId xmlns:a16="http://schemas.microsoft.com/office/drawing/2014/main" id="{594B44FF-914E-4F41-A7E3-248771F5A784}"/>
              </a:ext>
            </a:extLst>
          </p:cNvPr>
          <p:cNvSpPr>
            <a:spLocks noGrp="1"/>
          </p:cNvSpPr>
          <p:nvPr>
            <p:ph idx="1"/>
          </p:nvPr>
        </p:nvSpPr>
        <p:spPr>
          <a:xfrm>
            <a:off x="727364" y="1797916"/>
            <a:ext cx="6615546" cy="3926993"/>
          </a:xfrm>
        </p:spPr>
        <p:txBody>
          <a:bodyPr>
            <a:normAutofit/>
          </a:bodyPr>
          <a:lstStyle/>
          <a:p>
            <a:pPr marL="0" indent="0">
              <a:spcAft>
                <a:spcPts val="1200"/>
              </a:spcAft>
              <a:buNone/>
            </a:pPr>
            <a:r>
              <a:rPr lang="en-US" sz="2400" dirty="0"/>
              <a:t>Worcestershire has produced a local guide to improving outcomes for children and young people with SEND. It is a toolkit for schools and Early Years settings to use when looking at the support which can be put in place to help their pupils with SEND. </a:t>
            </a:r>
          </a:p>
          <a:p>
            <a:pPr marL="0" indent="0">
              <a:spcAft>
                <a:spcPts val="1200"/>
              </a:spcAft>
              <a:buNone/>
            </a:pPr>
            <a:r>
              <a:rPr lang="en-GB" sz="2400" dirty="0">
                <a:solidFill>
                  <a:srgbClr val="0070C0"/>
                </a:solidFill>
                <a:hlinkClick r:id="rId2">
                  <a:extLst>
                    <a:ext uri="{A12FA001-AC4F-418D-AE19-62706E023703}">
                      <ahyp:hlinkClr xmlns:ahyp="http://schemas.microsoft.com/office/drawing/2018/hyperlinkcolor" val="tx"/>
                    </a:ext>
                  </a:extLst>
                </a:hlinkClick>
              </a:rPr>
              <a:t>Further guidance</a:t>
            </a:r>
            <a:r>
              <a:rPr lang="en-GB" sz="2400" dirty="0">
                <a:solidFill>
                  <a:srgbClr val="0070C0"/>
                </a:solidFill>
              </a:rPr>
              <a:t> </a:t>
            </a:r>
            <a:r>
              <a:rPr lang="en-GB" sz="2400" dirty="0"/>
              <a:t>has been produced to provide parents, families, school staff and agencies working with schools to enable them to gain a better understanding of the Graduated Response and what this will look like within educational settings.</a:t>
            </a:r>
          </a:p>
        </p:txBody>
      </p:sp>
      <p:pic>
        <p:nvPicPr>
          <p:cNvPr id="5" name="Picture 4" descr="This image shows the front cover of the Graduated Response within Worcestershire.">
            <a:extLst>
              <a:ext uri="{FF2B5EF4-FFF2-40B4-BE49-F238E27FC236}">
                <a16:creationId xmlns:a16="http://schemas.microsoft.com/office/drawing/2014/main" id="{1AF038CE-CBC2-4F15-82F5-F347202F97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11945" y="1690688"/>
            <a:ext cx="2731018" cy="374029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87999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19D9-189D-477F-9293-9EA93576E3AD}"/>
              </a:ext>
            </a:extLst>
          </p:cNvPr>
          <p:cNvSpPr>
            <a:spLocks noGrp="1"/>
          </p:cNvSpPr>
          <p:nvPr>
            <p:ph type="title"/>
          </p:nvPr>
        </p:nvSpPr>
        <p:spPr>
          <a:xfrm>
            <a:off x="443346" y="982953"/>
            <a:ext cx="10515600" cy="787863"/>
          </a:xfrm>
        </p:spPr>
        <p:txBody>
          <a:bodyPr>
            <a:normAutofit/>
          </a:bodyPr>
          <a:lstStyle/>
          <a:p>
            <a:r>
              <a:rPr lang="en-US" sz="3600" dirty="0">
                <a:solidFill>
                  <a:srgbClr val="992283"/>
                </a:solidFill>
              </a:rPr>
              <a:t>The Graduated Response - SEN support </a:t>
            </a:r>
            <a:endParaRPr lang="en-GB" sz="3600" dirty="0">
              <a:solidFill>
                <a:srgbClr val="992283"/>
              </a:solidFill>
            </a:endParaRPr>
          </a:p>
        </p:txBody>
      </p:sp>
      <p:sp>
        <p:nvSpPr>
          <p:cNvPr id="3" name="Content Placeholder 2">
            <a:extLst>
              <a:ext uri="{FF2B5EF4-FFF2-40B4-BE49-F238E27FC236}">
                <a16:creationId xmlns:a16="http://schemas.microsoft.com/office/drawing/2014/main" id="{9A1F6BDB-FEA9-450C-928F-1B480C868DE2}"/>
              </a:ext>
            </a:extLst>
          </p:cNvPr>
          <p:cNvSpPr>
            <a:spLocks noGrp="1"/>
          </p:cNvSpPr>
          <p:nvPr>
            <p:ph idx="1"/>
          </p:nvPr>
        </p:nvSpPr>
        <p:spPr>
          <a:xfrm>
            <a:off x="443347" y="1782391"/>
            <a:ext cx="6165272" cy="4172784"/>
          </a:xfrm>
        </p:spPr>
        <p:txBody>
          <a:bodyPr>
            <a:normAutofit/>
          </a:bodyPr>
          <a:lstStyle/>
          <a:p>
            <a:pPr marL="0" indent="0">
              <a:spcAft>
                <a:spcPts val="1200"/>
              </a:spcAft>
              <a:buNone/>
            </a:pPr>
            <a:r>
              <a:rPr lang="en-US" sz="2400" dirty="0"/>
              <a:t>The Graduated Response can encompass an array of strategies which are underpinned by a number of central principles:</a:t>
            </a:r>
          </a:p>
          <a:p>
            <a:pPr>
              <a:spcAft>
                <a:spcPts val="1200"/>
              </a:spcAft>
            </a:pPr>
            <a:r>
              <a:rPr lang="en-US" sz="2400" dirty="0"/>
              <a:t>All children / young people are entitled to high-quality everyday personalised teaching;</a:t>
            </a:r>
          </a:p>
          <a:p>
            <a:pPr>
              <a:spcAft>
                <a:spcPts val="1200"/>
              </a:spcAft>
            </a:pPr>
            <a:r>
              <a:rPr lang="en-US" sz="2400" dirty="0"/>
              <a:t>All children / young people can learn and make progress;</a:t>
            </a:r>
          </a:p>
          <a:p>
            <a:pPr>
              <a:spcAft>
                <a:spcPts val="1200"/>
              </a:spcAft>
            </a:pPr>
            <a:r>
              <a:rPr lang="en-US" sz="2400" dirty="0"/>
              <a:t>All teachers are teachers of SEND;</a:t>
            </a:r>
          </a:p>
          <a:p>
            <a:endParaRPr lang="en-GB" dirty="0"/>
          </a:p>
        </p:txBody>
      </p:sp>
      <p:pic>
        <p:nvPicPr>
          <p:cNvPr id="7" name="Picture 6" descr="An image showing a male teacher teaching to a class.">
            <a:extLst>
              <a:ext uri="{FF2B5EF4-FFF2-40B4-BE49-F238E27FC236}">
                <a16:creationId xmlns:a16="http://schemas.microsoft.com/office/drawing/2014/main" id="{8B781860-7907-4C3F-A815-51F6F67022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95159" y="1880133"/>
            <a:ext cx="4904508" cy="35265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42571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1F6BDB-FEA9-450C-928F-1B480C868DE2}"/>
              </a:ext>
            </a:extLst>
          </p:cNvPr>
          <p:cNvSpPr>
            <a:spLocks noGrp="1"/>
          </p:cNvSpPr>
          <p:nvPr>
            <p:ph idx="1"/>
          </p:nvPr>
        </p:nvSpPr>
        <p:spPr>
          <a:xfrm>
            <a:off x="390401" y="1787176"/>
            <a:ext cx="6728856" cy="4543856"/>
          </a:xfrm>
        </p:spPr>
        <p:txBody>
          <a:bodyPr>
            <a:normAutofit fontScale="25000" lnSpcReduction="20000"/>
          </a:bodyPr>
          <a:lstStyle/>
          <a:p>
            <a:pPr>
              <a:lnSpc>
                <a:spcPct val="120000"/>
              </a:lnSpc>
              <a:spcAft>
                <a:spcPts val="600"/>
              </a:spcAft>
            </a:pPr>
            <a:r>
              <a:rPr lang="en-US" sz="9600" dirty="0"/>
              <a:t>A differentiated curriculum is not SEND provision - differentiated learning opportunities should be given to all learners;</a:t>
            </a:r>
          </a:p>
          <a:p>
            <a:pPr>
              <a:lnSpc>
                <a:spcPct val="120000"/>
              </a:lnSpc>
              <a:spcAft>
                <a:spcPts val="600"/>
              </a:spcAft>
            </a:pPr>
            <a:r>
              <a:rPr lang="en-US" sz="9600" dirty="0"/>
              <a:t>Provision for a child / young person with SEND should match the nature of their needs;</a:t>
            </a:r>
          </a:p>
          <a:p>
            <a:pPr>
              <a:lnSpc>
                <a:spcPct val="120000"/>
              </a:lnSpc>
              <a:spcAft>
                <a:spcPts val="600"/>
              </a:spcAft>
            </a:pPr>
            <a:r>
              <a:rPr lang="en-US" sz="9600" dirty="0"/>
              <a:t>There should be regular recording of a child’s / young person’s SEND, of the planned outcomes, of the action that the setting is taking, and of impact of those actions and the outcomes achieved.</a:t>
            </a:r>
          </a:p>
          <a:p>
            <a:endParaRPr lang="en-GB" dirty="0"/>
          </a:p>
        </p:txBody>
      </p:sp>
      <p:pic>
        <p:nvPicPr>
          <p:cNvPr id="4" name="Picture 3" descr="This image shows a teacher speaking to a pupil over a video chat.">
            <a:extLst>
              <a:ext uri="{FF2B5EF4-FFF2-40B4-BE49-F238E27FC236}">
                <a16:creationId xmlns:a16="http://schemas.microsoft.com/office/drawing/2014/main" id="{E9AFF067-4818-436C-906F-A6A02A2FAEA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25443" y="1907247"/>
            <a:ext cx="3739244" cy="3672834"/>
          </a:xfrm>
          <a:prstGeom prst="rect">
            <a:avLst/>
          </a:prstGeom>
          <a:ln>
            <a:noFill/>
          </a:ln>
          <a:effectLst>
            <a:outerShdw blurRad="190500" algn="tl" rotWithShape="0">
              <a:srgbClr val="000000">
                <a:alpha val="70000"/>
              </a:srgbClr>
            </a:outerShdw>
          </a:effectLst>
        </p:spPr>
      </p:pic>
      <p:sp>
        <p:nvSpPr>
          <p:cNvPr id="5" name="Title 1">
            <a:extLst>
              <a:ext uri="{FF2B5EF4-FFF2-40B4-BE49-F238E27FC236}">
                <a16:creationId xmlns:a16="http://schemas.microsoft.com/office/drawing/2014/main" id="{CDE1B544-FA65-4701-B1CC-72314D656907}"/>
              </a:ext>
            </a:extLst>
          </p:cNvPr>
          <p:cNvSpPr>
            <a:spLocks noGrp="1"/>
          </p:cNvSpPr>
          <p:nvPr>
            <p:ph type="title"/>
          </p:nvPr>
        </p:nvSpPr>
        <p:spPr>
          <a:xfrm>
            <a:off x="390401" y="702071"/>
            <a:ext cx="11411197" cy="1334489"/>
          </a:xfrm>
        </p:spPr>
        <p:txBody>
          <a:bodyPr>
            <a:normAutofit/>
          </a:bodyPr>
          <a:lstStyle/>
          <a:p>
            <a:r>
              <a:rPr lang="en-US" sz="3600" dirty="0">
                <a:solidFill>
                  <a:srgbClr val="992283"/>
                </a:solidFill>
              </a:rPr>
              <a:t>The Graduated Response - SEN support (Continued) </a:t>
            </a:r>
            <a:endParaRPr lang="en-GB" sz="3600" dirty="0">
              <a:solidFill>
                <a:srgbClr val="992283"/>
              </a:solidFill>
            </a:endParaRPr>
          </a:p>
        </p:txBody>
      </p:sp>
    </p:spTree>
    <p:extLst>
      <p:ext uri="{BB962C8B-B14F-4D97-AF65-F5344CB8AC3E}">
        <p14:creationId xmlns:p14="http://schemas.microsoft.com/office/powerpoint/2010/main" val="2172678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FC4EB85-EF51-4C87-816C-F0851BC2C53C}"/>
              </a:ext>
            </a:extLst>
          </p:cNvPr>
          <p:cNvSpPr>
            <a:spLocks noGrp="1"/>
          </p:cNvSpPr>
          <p:nvPr>
            <p:ph type="title"/>
          </p:nvPr>
        </p:nvSpPr>
        <p:spPr>
          <a:xfrm>
            <a:off x="595745" y="269664"/>
            <a:ext cx="4932219" cy="2903848"/>
          </a:xfrm>
        </p:spPr>
        <p:txBody>
          <a:bodyPr>
            <a:normAutofit/>
          </a:bodyPr>
          <a:lstStyle/>
          <a:p>
            <a:r>
              <a:rPr lang="en-GB" sz="3600" dirty="0">
                <a:solidFill>
                  <a:srgbClr val="992283"/>
                </a:solidFill>
              </a:rPr>
              <a:t>The Graduated Response</a:t>
            </a:r>
          </a:p>
        </p:txBody>
      </p:sp>
      <p:sp>
        <p:nvSpPr>
          <p:cNvPr id="6" name="Content Placeholder 2">
            <a:extLst>
              <a:ext uri="{FF2B5EF4-FFF2-40B4-BE49-F238E27FC236}">
                <a16:creationId xmlns:a16="http://schemas.microsoft.com/office/drawing/2014/main" id="{A79AC58E-35E6-4F00-9496-F81571F7210F}"/>
              </a:ext>
            </a:extLst>
          </p:cNvPr>
          <p:cNvSpPr txBox="1">
            <a:spLocks/>
          </p:cNvSpPr>
          <p:nvPr/>
        </p:nvSpPr>
        <p:spPr>
          <a:xfrm>
            <a:off x="595746" y="2696689"/>
            <a:ext cx="4172198" cy="45439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400" dirty="0"/>
              <a:t>The illustration shown to the right is to document how a child/young person should be assessed and reviewed according to their needs.</a:t>
            </a:r>
            <a:endParaRPr lang="en-GB" sz="2400" dirty="0"/>
          </a:p>
        </p:txBody>
      </p:sp>
      <p:pic>
        <p:nvPicPr>
          <p:cNvPr id="4" name="Content Placeholder 3" descr="This image shows a chart to document how to assess and review a childs needs.">
            <a:extLst>
              <a:ext uri="{FF2B5EF4-FFF2-40B4-BE49-F238E27FC236}">
                <a16:creationId xmlns:a16="http://schemas.microsoft.com/office/drawing/2014/main" id="{8383F88D-8E59-45C4-B6BD-086F149AB3F0}"/>
              </a:ext>
            </a:extLst>
          </p:cNvPr>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5805484" y="782710"/>
            <a:ext cx="5790771" cy="51540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860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0E34F-6D62-45DA-9753-3D0B4811D75A}"/>
              </a:ext>
            </a:extLst>
          </p:cNvPr>
          <p:cNvSpPr>
            <a:spLocks noGrp="1"/>
          </p:cNvSpPr>
          <p:nvPr>
            <p:ph type="title"/>
          </p:nvPr>
        </p:nvSpPr>
        <p:spPr>
          <a:xfrm>
            <a:off x="429491" y="919268"/>
            <a:ext cx="10515600" cy="787863"/>
          </a:xfrm>
        </p:spPr>
        <p:txBody>
          <a:bodyPr>
            <a:normAutofit/>
          </a:bodyPr>
          <a:lstStyle/>
          <a:p>
            <a:r>
              <a:rPr lang="en-GB" sz="3600" dirty="0">
                <a:solidFill>
                  <a:srgbClr val="992283"/>
                </a:solidFill>
              </a:rPr>
              <a:t>SEN Support in schools and settings</a:t>
            </a:r>
          </a:p>
        </p:txBody>
      </p:sp>
      <p:sp>
        <p:nvSpPr>
          <p:cNvPr id="3" name="Content Placeholder 2">
            <a:extLst>
              <a:ext uri="{FF2B5EF4-FFF2-40B4-BE49-F238E27FC236}">
                <a16:creationId xmlns:a16="http://schemas.microsoft.com/office/drawing/2014/main" id="{FB5B0415-6AB4-4B6C-A721-33FD574783DE}"/>
              </a:ext>
            </a:extLst>
          </p:cNvPr>
          <p:cNvSpPr>
            <a:spLocks noGrp="1"/>
          </p:cNvSpPr>
          <p:nvPr>
            <p:ph idx="1"/>
          </p:nvPr>
        </p:nvSpPr>
        <p:spPr>
          <a:xfrm>
            <a:off x="429491" y="1814946"/>
            <a:ext cx="6303818" cy="4543993"/>
          </a:xfrm>
        </p:spPr>
        <p:txBody>
          <a:bodyPr>
            <a:normAutofit/>
          </a:bodyPr>
          <a:lstStyle/>
          <a:p>
            <a:pPr marL="0" indent="0">
              <a:spcAft>
                <a:spcPts val="1200"/>
              </a:spcAft>
              <a:buNone/>
            </a:pPr>
            <a:r>
              <a:rPr lang="en-US" sz="2400" dirty="0"/>
              <a:t>All teachers are responsible and accountable for the progress and development of all the pupils in their class, including where pupils access support from teaching assistants or specialist staff </a:t>
            </a:r>
            <a:br>
              <a:rPr lang="en-US" sz="2400" dirty="0"/>
            </a:br>
            <a:r>
              <a:rPr lang="en-US" sz="2400" dirty="0"/>
              <a:t>(Ref: Teacher's Standards 2012). </a:t>
            </a:r>
          </a:p>
          <a:p>
            <a:pPr marL="0" indent="0">
              <a:spcAft>
                <a:spcPts val="1200"/>
              </a:spcAft>
              <a:buNone/>
            </a:pPr>
            <a:r>
              <a:rPr lang="en-US" sz="2400" dirty="0"/>
              <a:t>All children and young people make progress at different rates and learn in different ways. High quality teaching, differentiated for individual pupils, is the first step in responding to pupils who have or may have SEN.</a:t>
            </a:r>
            <a:endParaRPr lang="en-GB" sz="2400" dirty="0"/>
          </a:p>
        </p:txBody>
      </p:sp>
      <p:pic>
        <p:nvPicPr>
          <p:cNvPr id="5" name="Picture 4" descr="An image showing a student at school with books, pencils and an apple.">
            <a:extLst>
              <a:ext uri="{FF2B5EF4-FFF2-40B4-BE49-F238E27FC236}">
                <a16:creationId xmlns:a16="http://schemas.microsoft.com/office/drawing/2014/main" id="{B482AD97-5324-4CE8-A3CB-6BF43DA5D0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23019" y="1814946"/>
            <a:ext cx="4100946" cy="36518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2867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DAF6C3-5B82-40B0-849D-A8B48102DCDB}"/>
              </a:ext>
            </a:extLst>
          </p:cNvPr>
          <p:cNvSpPr>
            <a:spLocks noGrp="1"/>
          </p:cNvSpPr>
          <p:nvPr>
            <p:ph type="title"/>
          </p:nvPr>
        </p:nvSpPr>
        <p:spPr>
          <a:xfrm>
            <a:off x="595745" y="937444"/>
            <a:ext cx="10515600" cy="787863"/>
          </a:xfrm>
        </p:spPr>
        <p:txBody>
          <a:bodyPr>
            <a:normAutofit/>
          </a:bodyPr>
          <a:lstStyle/>
          <a:p>
            <a:r>
              <a:rPr lang="en-GB" sz="3600" dirty="0">
                <a:solidFill>
                  <a:srgbClr val="992283"/>
                </a:solidFill>
              </a:rPr>
              <a:t>SEN Support in schools and settings (Continued)</a:t>
            </a:r>
          </a:p>
        </p:txBody>
      </p:sp>
      <p:sp>
        <p:nvSpPr>
          <p:cNvPr id="2" name="Rectangle 1">
            <a:extLst>
              <a:ext uri="{FF2B5EF4-FFF2-40B4-BE49-F238E27FC236}">
                <a16:creationId xmlns:a16="http://schemas.microsoft.com/office/drawing/2014/main" id="{26724933-0CFA-4D12-B71D-417ED96372E0}"/>
              </a:ext>
            </a:extLst>
          </p:cNvPr>
          <p:cNvSpPr/>
          <p:nvPr/>
        </p:nvSpPr>
        <p:spPr>
          <a:xfrm>
            <a:off x="595745" y="1725307"/>
            <a:ext cx="6774873" cy="4016484"/>
          </a:xfrm>
          <a:prstGeom prst="rect">
            <a:avLst/>
          </a:prstGeom>
        </p:spPr>
        <p:txBody>
          <a:bodyPr wrap="square">
            <a:spAutoFit/>
          </a:bodyPr>
          <a:lstStyle/>
          <a:p>
            <a:pPr>
              <a:spcAft>
                <a:spcPts val="1800"/>
              </a:spcAft>
            </a:pPr>
            <a:r>
              <a:rPr lang="en-US" sz="2400" dirty="0"/>
              <a:t>Focused lessons, with high levels of interaction with pupils and appropriate use of teacher questioning, modelling and explaining means QFT should meet the needs of most pupils.</a:t>
            </a:r>
          </a:p>
          <a:p>
            <a:pPr>
              <a:spcAft>
                <a:spcPts val="1800"/>
              </a:spcAft>
            </a:pPr>
            <a:r>
              <a:rPr lang="en-US" sz="2400" dirty="0"/>
              <a:t>Support is about making </a:t>
            </a:r>
            <a:r>
              <a:rPr lang="en-US" sz="2400" dirty="0">
                <a:solidFill>
                  <a:srgbClr val="992283"/>
                </a:solidFill>
              </a:rPr>
              <a:t>‘reasonable adjustments’ </a:t>
            </a:r>
            <a:r>
              <a:rPr lang="en-US" sz="2400" dirty="0"/>
              <a:t>and doing things a bit differently. It can include having a safe place/quiet room where the child can go, or carefully choosing where a child sits in the classroom, extra help or specialist equipment, and may also include making financial commitments.</a:t>
            </a:r>
            <a:endParaRPr lang="en-GB" sz="2400" dirty="0"/>
          </a:p>
        </p:txBody>
      </p:sp>
      <p:pic>
        <p:nvPicPr>
          <p:cNvPr id="5" name="Picture 4" descr="An image showing a young girl in a school classroom.">
            <a:extLst>
              <a:ext uri="{FF2B5EF4-FFF2-40B4-BE49-F238E27FC236}">
                <a16:creationId xmlns:a16="http://schemas.microsoft.com/office/drawing/2014/main" id="{653FE25A-29C5-4CDE-83AE-CB0276CAB8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06146" y="1889187"/>
            <a:ext cx="3990109" cy="36887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07550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9DD7-D5C2-403D-8B54-3B3C825BE238}"/>
              </a:ext>
            </a:extLst>
          </p:cNvPr>
          <p:cNvSpPr>
            <a:spLocks noGrp="1"/>
          </p:cNvSpPr>
          <p:nvPr>
            <p:ph type="title"/>
          </p:nvPr>
        </p:nvSpPr>
        <p:spPr>
          <a:xfrm>
            <a:off x="561109" y="1079325"/>
            <a:ext cx="10515600" cy="787863"/>
          </a:xfrm>
        </p:spPr>
        <p:txBody>
          <a:bodyPr>
            <a:noAutofit/>
          </a:bodyPr>
          <a:lstStyle/>
          <a:p>
            <a:r>
              <a:rPr lang="en-US" sz="3600" dirty="0">
                <a:solidFill>
                  <a:srgbClr val="992283"/>
                </a:solidFill>
              </a:rPr>
              <a:t>If a child or young person requires SEN Support, who should be involved?</a:t>
            </a:r>
            <a:endParaRPr lang="en-GB" sz="3600" dirty="0">
              <a:solidFill>
                <a:srgbClr val="992283"/>
              </a:solidFill>
            </a:endParaRPr>
          </a:p>
        </p:txBody>
      </p:sp>
      <p:sp>
        <p:nvSpPr>
          <p:cNvPr id="3" name="Content Placeholder 2">
            <a:extLst>
              <a:ext uri="{FF2B5EF4-FFF2-40B4-BE49-F238E27FC236}">
                <a16:creationId xmlns:a16="http://schemas.microsoft.com/office/drawing/2014/main" id="{75E70B12-19D5-4692-A746-B99664235FB2}"/>
              </a:ext>
            </a:extLst>
          </p:cNvPr>
          <p:cNvSpPr>
            <a:spLocks noGrp="1"/>
          </p:cNvSpPr>
          <p:nvPr>
            <p:ph idx="1"/>
          </p:nvPr>
        </p:nvSpPr>
        <p:spPr>
          <a:xfrm>
            <a:off x="561109" y="2203695"/>
            <a:ext cx="9594273" cy="3926993"/>
          </a:xfrm>
        </p:spPr>
        <p:txBody>
          <a:bodyPr>
            <a:normAutofit/>
          </a:bodyPr>
          <a:lstStyle/>
          <a:p>
            <a:pPr>
              <a:lnSpc>
                <a:spcPct val="100000"/>
              </a:lnSpc>
            </a:pPr>
            <a:r>
              <a:rPr lang="en-US" sz="2400" dirty="0"/>
              <a:t>The involvement of pupils, parents and carers should be at the centre of planning and reviewing provision for any child or young person. Schools must ensure that pupils, parents/carers receive clear and up to date information about the impact of the support and targeted interventions, enabling them to be involved in planning next steps.</a:t>
            </a:r>
            <a:endParaRPr lang="en-GB" sz="2400" dirty="0"/>
          </a:p>
          <a:p>
            <a:pPr>
              <a:lnSpc>
                <a:spcPct val="100000"/>
              </a:lnSpc>
            </a:pPr>
            <a:r>
              <a:rPr lang="en-US" sz="2400" dirty="0"/>
              <a:t>Schools/settings should work in partnership with parents to ensure they are fully aware of the planned support and interventions and, where appropriate, plans should seek parental involvement to reinforce or contribute to progress at home. </a:t>
            </a:r>
            <a:endParaRPr lang="en-GB" sz="2400" dirty="0"/>
          </a:p>
        </p:txBody>
      </p:sp>
    </p:spTree>
    <p:extLst>
      <p:ext uri="{BB962C8B-B14F-4D97-AF65-F5344CB8AC3E}">
        <p14:creationId xmlns:p14="http://schemas.microsoft.com/office/powerpoint/2010/main" val="2420429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F90CE-BF4F-4ACF-8700-603DFC2F51B3}"/>
              </a:ext>
            </a:extLst>
          </p:cNvPr>
          <p:cNvSpPr>
            <a:spLocks noGrp="1"/>
          </p:cNvSpPr>
          <p:nvPr>
            <p:ph type="title"/>
          </p:nvPr>
        </p:nvSpPr>
        <p:spPr/>
        <p:txBody>
          <a:bodyPr>
            <a:normAutofit/>
          </a:bodyPr>
          <a:lstStyle/>
          <a:p>
            <a:r>
              <a:rPr lang="en-GB" sz="3600" dirty="0">
                <a:solidFill>
                  <a:srgbClr val="992283"/>
                </a:solidFill>
              </a:rPr>
              <a:t>Aims and Objectives</a:t>
            </a:r>
          </a:p>
        </p:txBody>
      </p:sp>
      <p:sp>
        <p:nvSpPr>
          <p:cNvPr id="3" name="Content Placeholder 2">
            <a:extLst>
              <a:ext uri="{FF2B5EF4-FFF2-40B4-BE49-F238E27FC236}">
                <a16:creationId xmlns:a16="http://schemas.microsoft.com/office/drawing/2014/main" id="{40DA3B69-6EE6-4A05-81FE-BF6503D0C21C}"/>
              </a:ext>
            </a:extLst>
          </p:cNvPr>
          <p:cNvSpPr>
            <a:spLocks noGrp="1"/>
          </p:cNvSpPr>
          <p:nvPr>
            <p:ph idx="1"/>
          </p:nvPr>
        </p:nvSpPr>
        <p:spPr>
          <a:xfrm>
            <a:off x="838200" y="1839480"/>
            <a:ext cx="9317183" cy="3926993"/>
          </a:xfrm>
        </p:spPr>
        <p:txBody>
          <a:bodyPr>
            <a:normAutofit/>
          </a:bodyPr>
          <a:lstStyle/>
          <a:p>
            <a:r>
              <a:rPr lang="en-US" sz="2400" dirty="0"/>
              <a:t>To ensure all staff in educational settings and wider teams working with schools develop a secure understanding of the Graduated Response, with the child and </a:t>
            </a:r>
            <a:r>
              <a:rPr lang="en-GB" sz="2400" dirty="0"/>
              <a:t>family at the centre.</a:t>
            </a:r>
          </a:p>
          <a:p>
            <a:r>
              <a:rPr lang="en-US" sz="2400" dirty="0"/>
              <a:t>To emphasise the role of class/subject teachers as teachers of all pupils, including those with special educational needs and/</a:t>
            </a:r>
            <a:r>
              <a:rPr lang="en-GB" sz="2400" dirty="0"/>
              <a:t>or disabilities.</a:t>
            </a:r>
          </a:p>
          <a:p>
            <a:r>
              <a:rPr lang="en-US" sz="2400" dirty="0"/>
              <a:t>To better understand each aspect of the Assess-</a:t>
            </a:r>
            <a:r>
              <a:rPr lang="en-GB" sz="2400" dirty="0"/>
              <a:t>Plan-Do-Review cycle and roles and responsibilities within this process.</a:t>
            </a:r>
          </a:p>
          <a:p>
            <a:r>
              <a:rPr lang="en-US" sz="2400" dirty="0"/>
              <a:t>To explore effective ways of involving parents/carers and children and young people throughout the support process.</a:t>
            </a:r>
            <a:endParaRPr lang="en-GB" sz="2400" dirty="0"/>
          </a:p>
        </p:txBody>
      </p:sp>
    </p:spTree>
    <p:extLst>
      <p:ext uri="{BB962C8B-B14F-4D97-AF65-F5344CB8AC3E}">
        <p14:creationId xmlns:p14="http://schemas.microsoft.com/office/powerpoint/2010/main" val="2355345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FCAD4-B440-4698-A11C-D56919C89B1F}"/>
              </a:ext>
            </a:extLst>
          </p:cNvPr>
          <p:cNvSpPr>
            <a:spLocks noGrp="1"/>
          </p:cNvSpPr>
          <p:nvPr>
            <p:ph type="title"/>
          </p:nvPr>
        </p:nvSpPr>
        <p:spPr>
          <a:xfrm>
            <a:off x="491837" y="772871"/>
            <a:ext cx="10515600" cy="787863"/>
          </a:xfrm>
        </p:spPr>
        <p:txBody>
          <a:bodyPr>
            <a:normAutofit/>
          </a:bodyPr>
          <a:lstStyle/>
          <a:p>
            <a:r>
              <a:rPr lang="en-GB" sz="3600" dirty="0">
                <a:solidFill>
                  <a:srgbClr val="992283"/>
                </a:solidFill>
              </a:rPr>
              <a:t>Roles and Responsibilities</a:t>
            </a:r>
          </a:p>
        </p:txBody>
      </p:sp>
      <p:sp>
        <p:nvSpPr>
          <p:cNvPr id="3" name="Content Placeholder 2">
            <a:extLst>
              <a:ext uri="{FF2B5EF4-FFF2-40B4-BE49-F238E27FC236}">
                <a16:creationId xmlns:a16="http://schemas.microsoft.com/office/drawing/2014/main" id="{0031C5E7-98F5-42BD-A368-22E4488FE1B6}"/>
              </a:ext>
            </a:extLst>
          </p:cNvPr>
          <p:cNvSpPr>
            <a:spLocks noGrp="1"/>
          </p:cNvSpPr>
          <p:nvPr>
            <p:ph idx="1"/>
          </p:nvPr>
        </p:nvSpPr>
        <p:spPr>
          <a:xfrm>
            <a:off x="491838" y="1546879"/>
            <a:ext cx="6989617" cy="4219591"/>
          </a:xfrm>
        </p:spPr>
        <p:txBody>
          <a:bodyPr>
            <a:normAutofit/>
          </a:bodyPr>
          <a:lstStyle/>
          <a:p>
            <a:pPr>
              <a:lnSpc>
                <a:spcPct val="100000"/>
              </a:lnSpc>
              <a:spcAft>
                <a:spcPts val="1200"/>
              </a:spcAft>
            </a:pPr>
            <a:r>
              <a:rPr lang="en-GB" sz="2400" dirty="0">
                <a:solidFill>
                  <a:srgbClr val="992283"/>
                </a:solidFill>
              </a:rPr>
              <a:t>Class/Subject Teacher: </a:t>
            </a:r>
            <a:r>
              <a:rPr lang="en-GB" sz="2400" dirty="0"/>
              <a:t>responsible and accountable for </a:t>
            </a:r>
            <a:r>
              <a:rPr lang="en-US" sz="2400" dirty="0"/>
              <a:t>the development and progress of pupils </a:t>
            </a:r>
            <a:r>
              <a:rPr lang="en-GB" sz="2400" dirty="0"/>
              <a:t>with SEN. Teachers should </a:t>
            </a:r>
            <a:r>
              <a:rPr lang="en-US" sz="2400" dirty="0"/>
              <a:t>drive the movement around the four stages of action with the support, guidance and leadership of the SENCO and, where </a:t>
            </a:r>
            <a:r>
              <a:rPr lang="en-GB" sz="2400" dirty="0"/>
              <a:t>appropriate, other specialist staff.</a:t>
            </a:r>
          </a:p>
          <a:p>
            <a:pPr>
              <a:lnSpc>
                <a:spcPct val="100000"/>
              </a:lnSpc>
              <a:spcAft>
                <a:spcPts val="1200"/>
              </a:spcAft>
            </a:pPr>
            <a:r>
              <a:rPr lang="en-GB" sz="2400" dirty="0">
                <a:solidFill>
                  <a:srgbClr val="992283"/>
                </a:solidFill>
              </a:rPr>
              <a:t>SENCo: </a:t>
            </a:r>
            <a:r>
              <a:rPr lang="en-GB" sz="2400" dirty="0"/>
              <a:t>provides professional support and </a:t>
            </a:r>
            <a:r>
              <a:rPr lang="en-US" sz="2400" dirty="0"/>
              <a:t>guidance to colleagues and works closely with parents/carers and with </a:t>
            </a:r>
            <a:r>
              <a:rPr lang="en-GB" sz="2400" dirty="0"/>
              <a:t>other agencies to coordinate and monitor the quality of provision</a:t>
            </a:r>
            <a:r>
              <a:rPr lang="en-GB" sz="2600" dirty="0"/>
              <a:t>.</a:t>
            </a:r>
          </a:p>
        </p:txBody>
      </p:sp>
      <p:pic>
        <p:nvPicPr>
          <p:cNvPr id="5" name="Picture 4" descr="An image showing a teacher in a classroom.">
            <a:extLst>
              <a:ext uri="{FF2B5EF4-FFF2-40B4-BE49-F238E27FC236}">
                <a16:creationId xmlns:a16="http://schemas.microsoft.com/office/drawing/2014/main" id="{5CC8A3BF-50CC-459F-9FF9-76CFC0C86B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91554" y="1729402"/>
            <a:ext cx="3804700" cy="38545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05549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1886C52-AE8C-4F7D-A2C8-E09EB7CBF579}"/>
              </a:ext>
            </a:extLst>
          </p:cNvPr>
          <p:cNvSpPr>
            <a:spLocks noGrp="1"/>
          </p:cNvSpPr>
          <p:nvPr>
            <p:ph type="title"/>
          </p:nvPr>
        </p:nvSpPr>
        <p:spPr>
          <a:xfrm>
            <a:off x="547255" y="952980"/>
            <a:ext cx="10515600" cy="787863"/>
          </a:xfrm>
        </p:spPr>
        <p:txBody>
          <a:bodyPr>
            <a:normAutofit/>
          </a:bodyPr>
          <a:lstStyle/>
          <a:p>
            <a:r>
              <a:rPr lang="en-GB" sz="3600" dirty="0">
                <a:solidFill>
                  <a:srgbClr val="992283"/>
                </a:solidFill>
              </a:rPr>
              <a:t>Roles and Responsibilities (Continued)</a:t>
            </a:r>
          </a:p>
        </p:txBody>
      </p:sp>
      <p:sp>
        <p:nvSpPr>
          <p:cNvPr id="4" name="Rectangle 3">
            <a:extLst>
              <a:ext uri="{FF2B5EF4-FFF2-40B4-BE49-F238E27FC236}">
                <a16:creationId xmlns:a16="http://schemas.microsoft.com/office/drawing/2014/main" id="{4FAC2E83-6742-4A04-A8D7-9FB3234234CE}"/>
              </a:ext>
            </a:extLst>
          </p:cNvPr>
          <p:cNvSpPr/>
          <p:nvPr/>
        </p:nvSpPr>
        <p:spPr>
          <a:xfrm>
            <a:off x="547255" y="2025364"/>
            <a:ext cx="6303819" cy="3046988"/>
          </a:xfrm>
          <a:prstGeom prst="rect">
            <a:avLst/>
          </a:prstGeom>
        </p:spPr>
        <p:txBody>
          <a:bodyPr wrap="square">
            <a:spAutoFit/>
          </a:bodyPr>
          <a:lstStyle/>
          <a:p>
            <a:pPr marL="285750" indent="-285750">
              <a:buFont typeface="Arial" panose="020B0604020202020204" pitchFamily="34" charset="0"/>
              <a:buChar char="•"/>
            </a:pPr>
            <a:r>
              <a:rPr lang="en-GB" sz="2400" dirty="0">
                <a:solidFill>
                  <a:srgbClr val="992283"/>
                </a:solidFill>
              </a:rPr>
              <a:t>Headteacher &amp; Senior Leadership: </a:t>
            </a:r>
            <a:r>
              <a:rPr lang="en-GB" sz="2400" dirty="0"/>
              <a:t>to oversee the implementation of SEND polices and practices and demonstrate high aspirations for pupils with SEND.</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solidFill>
                  <a:srgbClr val="992283"/>
                </a:solidFill>
              </a:rPr>
              <a:t>Governors: </a:t>
            </a:r>
            <a:r>
              <a:rPr lang="en-GB" sz="2400" dirty="0"/>
              <a:t>to demonstrate an ambitious vision for learners with SEND and ensure the school is meeting it’s statutory duties. </a:t>
            </a:r>
          </a:p>
        </p:txBody>
      </p:sp>
      <p:pic>
        <p:nvPicPr>
          <p:cNvPr id="7" name="Picture 6" descr="This image shows a teacher leading a class.">
            <a:extLst>
              <a:ext uri="{FF2B5EF4-FFF2-40B4-BE49-F238E27FC236}">
                <a16:creationId xmlns:a16="http://schemas.microsoft.com/office/drawing/2014/main" id="{E0F54C3D-9CCF-44C4-AADC-477A6511AB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10006" y="2025363"/>
            <a:ext cx="3947223" cy="34952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05749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C2897-39E9-4AF9-9019-79A323611897}"/>
              </a:ext>
            </a:extLst>
          </p:cNvPr>
          <p:cNvSpPr>
            <a:spLocks noGrp="1"/>
          </p:cNvSpPr>
          <p:nvPr>
            <p:ph type="title"/>
          </p:nvPr>
        </p:nvSpPr>
        <p:spPr>
          <a:xfrm>
            <a:off x="630382" y="805840"/>
            <a:ext cx="10515600" cy="787863"/>
          </a:xfrm>
        </p:spPr>
        <p:txBody>
          <a:bodyPr>
            <a:normAutofit/>
          </a:bodyPr>
          <a:lstStyle/>
          <a:p>
            <a:r>
              <a:rPr lang="en-GB" sz="3600" dirty="0">
                <a:solidFill>
                  <a:srgbClr val="992283"/>
                </a:solidFill>
              </a:rPr>
              <a:t>Assess</a:t>
            </a:r>
          </a:p>
        </p:txBody>
      </p:sp>
      <p:sp>
        <p:nvSpPr>
          <p:cNvPr id="3" name="Content Placeholder 2">
            <a:extLst>
              <a:ext uri="{FF2B5EF4-FFF2-40B4-BE49-F238E27FC236}">
                <a16:creationId xmlns:a16="http://schemas.microsoft.com/office/drawing/2014/main" id="{BABD8CCE-53F6-4AF6-9F02-2229B511B9EB}"/>
              </a:ext>
            </a:extLst>
          </p:cNvPr>
          <p:cNvSpPr>
            <a:spLocks noGrp="1"/>
          </p:cNvSpPr>
          <p:nvPr>
            <p:ph idx="1"/>
          </p:nvPr>
        </p:nvSpPr>
        <p:spPr>
          <a:xfrm>
            <a:off x="630382" y="1538292"/>
            <a:ext cx="10723418" cy="4264486"/>
          </a:xfrm>
        </p:spPr>
        <p:txBody>
          <a:bodyPr>
            <a:normAutofit fontScale="92500" lnSpcReduction="10000"/>
          </a:bodyPr>
          <a:lstStyle/>
          <a:p>
            <a:pPr marL="0" indent="0">
              <a:buNone/>
            </a:pPr>
            <a:r>
              <a:rPr lang="en-GB" sz="2600" dirty="0"/>
              <a:t>Teachers should gain a secure understanding of a child or young person’s needs by accurately identifying strengths, gaps and barriers to learning</a:t>
            </a:r>
          </a:p>
          <a:p>
            <a:pPr marL="0" indent="0">
              <a:buNone/>
            </a:pPr>
            <a:r>
              <a:rPr lang="en-US" sz="2600" dirty="0"/>
              <a:t>When a pupil may have SEN and is not making expected progress despite high quality, </a:t>
            </a:r>
            <a:r>
              <a:rPr lang="en-GB" sz="2600" dirty="0"/>
              <a:t>suitably differentiated teaching, the </a:t>
            </a:r>
            <a:r>
              <a:rPr lang="en-US" sz="2600" dirty="0"/>
              <a:t>SEND Code of Practice suggests a range of sources of information that teachers can </a:t>
            </a:r>
            <a:r>
              <a:rPr lang="en-GB" sz="2600" dirty="0"/>
              <a:t>draw on:</a:t>
            </a:r>
          </a:p>
          <a:p>
            <a:r>
              <a:rPr lang="en-US" sz="2600" dirty="0"/>
              <a:t>Teacher assessment and knowledge of </a:t>
            </a:r>
            <a:r>
              <a:rPr lang="en-GB" sz="2600" dirty="0"/>
              <a:t>the pupil.</a:t>
            </a:r>
          </a:p>
          <a:p>
            <a:r>
              <a:rPr lang="en-US" sz="2600" dirty="0"/>
              <a:t>Data on the pupil’s progress, attainment, attendance </a:t>
            </a:r>
            <a:r>
              <a:rPr lang="en-GB" sz="2600" dirty="0"/>
              <a:t>and behaviour.</a:t>
            </a:r>
          </a:p>
          <a:p>
            <a:r>
              <a:rPr lang="en-GB" sz="2600" dirty="0"/>
              <a:t>The individual’s development in comparison with their peers.</a:t>
            </a:r>
          </a:p>
          <a:p>
            <a:r>
              <a:rPr lang="en-US" sz="2600" dirty="0"/>
              <a:t>The views and experience of parents and families.</a:t>
            </a:r>
          </a:p>
          <a:p>
            <a:r>
              <a:rPr lang="en-GB" sz="2600" dirty="0"/>
              <a:t>The pupil’s own views.</a:t>
            </a:r>
          </a:p>
          <a:p>
            <a:r>
              <a:rPr lang="en-US" sz="2600" dirty="0"/>
              <a:t>Advice from external support services and specialist assessments if required</a:t>
            </a:r>
            <a:r>
              <a:rPr lang="en-US" dirty="0"/>
              <a:t>.</a:t>
            </a:r>
            <a:endParaRPr lang="en-GB" dirty="0"/>
          </a:p>
        </p:txBody>
      </p:sp>
    </p:spTree>
    <p:extLst>
      <p:ext uri="{BB962C8B-B14F-4D97-AF65-F5344CB8AC3E}">
        <p14:creationId xmlns:p14="http://schemas.microsoft.com/office/powerpoint/2010/main" val="1176804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09B29-2390-470C-BA13-92486AFA4527}"/>
              </a:ext>
            </a:extLst>
          </p:cNvPr>
          <p:cNvSpPr>
            <a:spLocks noGrp="1"/>
          </p:cNvSpPr>
          <p:nvPr>
            <p:ph type="title"/>
          </p:nvPr>
        </p:nvSpPr>
        <p:spPr>
          <a:xfrm>
            <a:off x="574965" y="888971"/>
            <a:ext cx="10515600" cy="787863"/>
          </a:xfrm>
        </p:spPr>
        <p:txBody>
          <a:bodyPr>
            <a:normAutofit/>
          </a:bodyPr>
          <a:lstStyle/>
          <a:p>
            <a:r>
              <a:rPr lang="en-GB" sz="3600" dirty="0">
                <a:solidFill>
                  <a:srgbClr val="992283"/>
                </a:solidFill>
              </a:rPr>
              <a:t>Assess (Continued)</a:t>
            </a:r>
          </a:p>
        </p:txBody>
      </p:sp>
      <p:sp>
        <p:nvSpPr>
          <p:cNvPr id="3" name="Content Placeholder 2">
            <a:extLst>
              <a:ext uri="{FF2B5EF4-FFF2-40B4-BE49-F238E27FC236}">
                <a16:creationId xmlns:a16="http://schemas.microsoft.com/office/drawing/2014/main" id="{05153FAC-ABD0-4EC6-AA59-B7D1D1955464}"/>
              </a:ext>
            </a:extLst>
          </p:cNvPr>
          <p:cNvSpPr>
            <a:spLocks noGrp="1"/>
          </p:cNvSpPr>
          <p:nvPr>
            <p:ph idx="1"/>
          </p:nvPr>
        </p:nvSpPr>
        <p:spPr>
          <a:xfrm>
            <a:off x="574965" y="1676835"/>
            <a:ext cx="6144490" cy="4089638"/>
          </a:xfrm>
        </p:spPr>
        <p:txBody>
          <a:bodyPr>
            <a:normAutofit fontScale="92500"/>
          </a:bodyPr>
          <a:lstStyle/>
          <a:p>
            <a:pPr marL="0" indent="0">
              <a:spcAft>
                <a:spcPts val="1200"/>
              </a:spcAft>
              <a:buNone/>
            </a:pPr>
            <a:r>
              <a:rPr lang="en-US" sz="2600" dirty="0"/>
              <a:t>It is important that the teachers (not just the SENCO) know and understand the outcomes of these assessments and use them to inform adjustments to their day-to-day teaching or to targeted interventions. </a:t>
            </a:r>
          </a:p>
          <a:p>
            <a:pPr marL="0" indent="0">
              <a:spcAft>
                <a:spcPts val="1200"/>
              </a:spcAft>
              <a:buNone/>
            </a:pPr>
            <a:r>
              <a:rPr lang="en-US" sz="2600" dirty="0"/>
              <a:t>Evidence is key to identifying needs and ensuring that the appropriate provision is swiftly put in place. Without a structured approach to identifying special educational needs, vital evidence is likely to be lost or incomplete and can lead to unnecessary delays.</a:t>
            </a:r>
            <a:endParaRPr lang="en-GB" sz="2600" dirty="0"/>
          </a:p>
        </p:txBody>
      </p:sp>
      <p:pic>
        <p:nvPicPr>
          <p:cNvPr id="5" name="Picture 4" descr="An image showing someone filling out an assessment form.">
            <a:extLst>
              <a:ext uri="{FF2B5EF4-FFF2-40B4-BE49-F238E27FC236}">
                <a16:creationId xmlns:a16="http://schemas.microsoft.com/office/drawing/2014/main" id="{2C37B4C0-47C7-496C-96A5-5471AB1B62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46815" y="1676834"/>
            <a:ext cx="4057584" cy="39269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4392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B504D-38D5-4753-A0CD-7379453CACBB}"/>
              </a:ext>
            </a:extLst>
          </p:cNvPr>
          <p:cNvSpPr>
            <a:spLocks noGrp="1"/>
          </p:cNvSpPr>
          <p:nvPr>
            <p:ph type="title"/>
          </p:nvPr>
        </p:nvSpPr>
        <p:spPr>
          <a:xfrm>
            <a:off x="645311" y="930533"/>
            <a:ext cx="10515600" cy="787863"/>
          </a:xfrm>
        </p:spPr>
        <p:txBody>
          <a:bodyPr>
            <a:normAutofit/>
          </a:bodyPr>
          <a:lstStyle/>
          <a:p>
            <a:r>
              <a:rPr lang="en-GB" sz="3600" dirty="0">
                <a:solidFill>
                  <a:srgbClr val="992283"/>
                </a:solidFill>
              </a:rPr>
              <a:t>Assess - Reflection…</a:t>
            </a:r>
          </a:p>
        </p:txBody>
      </p:sp>
      <p:sp>
        <p:nvSpPr>
          <p:cNvPr id="3" name="Content Placeholder 2">
            <a:extLst>
              <a:ext uri="{FF2B5EF4-FFF2-40B4-BE49-F238E27FC236}">
                <a16:creationId xmlns:a16="http://schemas.microsoft.com/office/drawing/2014/main" id="{620FAB38-0BDA-49EC-83F2-C5CF78A952AE}"/>
              </a:ext>
            </a:extLst>
          </p:cNvPr>
          <p:cNvSpPr>
            <a:spLocks noGrp="1"/>
          </p:cNvSpPr>
          <p:nvPr>
            <p:ph idx="1"/>
          </p:nvPr>
        </p:nvSpPr>
        <p:spPr>
          <a:xfrm>
            <a:off x="683947" y="1797917"/>
            <a:ext cx="10382907" cy="4129550"/>
          </a:xfrm>
        </p:spPr>
        <p:txBody>
          <a:bodyPr>
            <a:normAutofit/>
          </a:bodyPr>
          <a:lstStyle/>
          <a:p>
            <a:pPr lvl="0"/>
            <a:r>
              <a:rPr lang="en-GB" sz="2400" dirty="0"/>
              <a:t>How are you ensuring that you are identifying pupils’ needs as early as possible?</a:t>
            </a:r>
          </a:p>
          <a:p>
            <a:pPr lvl="0"/>
            <a:r>
              <a:rPr lang="en-GB" sz="2400" dirty="0"/>
              <a:t>How does your liaison with preschools and feeder schools prepare for pupils with SEND as soon as they arrive?</a:t>
            </a:r>
          </a:p>
          <a:p>
            <a:pPr lvl="0"/>
            <a:r>
              <a:rPr lang="en-GB" sz="2400" dirty="0"/>
              <a:t>How effective are your systems, tools and expertise to support identification and assessment?</a:t>
            </a:r>
          </a:p>
          <a:p>
            <a:pPr lvl="0"/>
            <a:r>
              <a:rPr lang="en-GB" sz="2400" dirty="0"/>
              <a:t>In what ways do you make effective use of tools to identify pupils’ gaps and barriers in learning and adapt your core teaching in the light of these findings?</a:t>
            </a:r>
          </a:p>
          <a:p>
            <a:pPr lvl="0"/>
            <a:r>
              <a:rPr lang="en-GB" sz="2400" dirty="0"/>
              <a:t>How timely are arrangements in accessing the support of a range of external specialists as and when required?</a:t>
            </a:r>
          </a:p>
          <a:p>
            <a:endParaRPr lang="en-GB" dirty="0"/>
          </a:p>
        </p:txBody>
      </p:sp>
    </p:spTree>
    <p:extLst>
      <p:ext uri="{BB962C8B-B14F-4D97-AF65-F5344CB8AC3E}">
        <p14:creationId xmlns:p14="http://schemas.microsoft.com/office/powerpoint/2010/main" val="2369739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6A3C-78DA-4394-9157-6DABE988996C}"/>
              </a:ext>
            </a:extLst>
          </p:cNvPr>
          <p:cNvSpPr>
            <a:spLocks noGrp="1"/>
          </p:cNvSpPr>
          <p:nvPr>
            <p:ph type="title"/>
          </p:nvPr>
        </p:nvSpPr>
        <p:spPr/>
        <p:txBody>
          <a:bodyPr>
            <a:normAutofit/>
          </a:bodyPr>
          <a:lstStyle/>
          <a:p>
            <a:r>
              <a:rPr lang="en-GB" sz="3600" dirty="0">
                <a:solidFill>
                  <a:srgbClr val="992283"/>
                </a:solidFill>
              </a:rPr>
              <a:t>Plan</a:t>
            </a:r>
          </a:p>
        </p:txBody>
      </p:sp>
      <p:sp>
        <p:nvSpPr>
          <p:cNvPr id="3" name="Content Placeholder 2">
            <a:extLst>
              <a:ext uri="{FF2B5EF4-FFF2-40B4-BE49-F238E27FC236}">
                <a16:creationId xmlns:a16="http://schemas.microsoft.com/office/drawing/2014/main" id="{680EB009-D820-4651-AA7B-76590BB91ADE}"/>
              </a:ext>
            </a:extLst>
          </p:cNvPr>
          <p:cNvSpPr>
            <a:spLocks noGrp="1"/>
          </p:cNvSpPr>
          <p:nvPr>
            <p:ph idx="1"/>
          </p:nvPr>
        </p:nvSpPr>
        <p:spPr>
          <a:xfrm>
            <a:off x="838201" y="1825625"/>
            <a:ext cx="6518564" cy="3926993"/>
          </a:xfrm>
        </p:spPr>
        <p:txBody>
          <a:bodyPr>
            <a:normAutofit/>
          </a:bodyPr>
          <a:lstStyle/>
          <a:p>
            <a:pPr marL="0" indent="0">
              <a:buNone/>
            </a:pPr>
            <a:r>
              <a:rPr lang="en-US" sz="2400" dirty="0"/>
              <a:t>For pupils requiring SEN support, two areas need to be considered when </a:t>
            </a:r>
            <a:r>
              <a:rPr lang="en-GB" sz="2400" dirty="0"/>
              <a:t>planning provision:</a:t>
            </a:r>
          </a:p>
          <a:p>
            <a:r>
              <a:rPr lang="en-US" sz="2400" dirty="0"/>
              <a:t>High-quality class and/or subject </a:t>
            </a:r>
            <a:r>
              <a:rPr lang="en-GB" sz="2400" dirty="0"/>
              <a:t>teaching</a:t>
            </a:r>
          </a:p>
          <a:p>
            <a:r>
              <a:rPr lang="en-GB" sz="2400" dirty="0"/>
              <a:t>Targeted provision</a:t>
            </a:r>
          </a:p>
          <a:p>
            <a:pPr marL="0" indent="0">
              <a:buNone/>
            </a:pPr>
            <a:r>
              <a:rPr lang="en-US" sz="2400" dirty="0"/>
              <a:t>Once a thorough assessment of a pupil’s needs </a:t>
            </a:r>
            <a:r>
              <a:rPr lang="en-GB" sz="2400" dirty="0"/>
              <a:t>has been completed, the SENCo should support the teacher in </a:t>
            </a:r>
            <a:r>
              <a:rPr lang="en-US" sz="2400" dirty="0"/>
              <a:t>determining what changes, adaptations and adjustments to day to-day class/subject teaching they need to make. </a:t>
            </a:r>
            <a:endParaRPr lang="en-GB" sz="2400" dirty="0"/>
          </a:p>
        </p:txBody>
      </p:sp>
      <p:pic>
        <p:nvPicPr>
          <p:cNvPr id="5" name="Picture 4" descr="An image showing a teacher presenting to a class.">
            <a:extLst>
              <a:ext uri="{FF2B5EF4-FFF2-40B4-BE49-F238E27FC236}">
                <a16:creationId xmlns:a16="http://schemas.microsoft.com/office/drawing/2014/main" id="{C042E5CA-515C-46E1-AAC1-A8532A2463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96251" y="1149926"/>
            <a:ext cx="4095006" cy="42252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33848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50F74-5882-448B-9959-91BCCB4E3168}"/>
              </a:ext>
            </a:extLst>
          </p:cNvPr>
          <p:cNvSpPr>
            <a:spLocks noGrp="1"/>
          </p:cNvSpPr>
          <p:nvPr>
            <p:ph type="title"/>
          </p:nvPr>
        </p:nvSpPr>
        <p:spPr/>
        <p:txBody>
          <a:bodyPr>
            <a:normAutofit/>
          </a:bodyPr>
          <a:lstStyle/>
          <a:p>
            <a:r>
              <a:rPr lang="en-GB" sz="3600" dirty="0">
                <a:solidFill>
                  <a:srgbClr val="992283"/>
                </a:solidFill>
              </a:rPr>
              <a:t>Planning SEN Support</a:t>
            </a:r>
          </a:p>
        </p:txBody>
      </p:sp>
      <p:sp>
        <p:nvSpPr>
          <p:cNvPr id="3" name="Content Placeholder 2">
            <a:extLst>
              <a:ext uri="{FF2B5EF4-FFF2-40B4-BE49-F238E27FC236}">
                <a16:creationId xmlns:a16="http://schemas.microsoft.com/office/drawing/2014/main" id="{CAC85A1D-5F6E-421D-8E43-CB5FEC232432}"/>
              </a:ext>
            </a:extLst>
          </p:cNvPr>
          <p:cNvSpPr>
            <a:spLocks noGrp="1"/>
          </p:cNvSpPr>
          <p:nvPr>
            <p:ph idx="1"/>
          </p:nvPr>
        </p:nvSpPr>
        <p:spPr>
          <a:xfrm>
            <a:off x="838200" y="1825625"/>
            <a:ext cx="9034670" cy="3926993"/>
          </a:xfrm>
        </p:spPr>
        <p:txBody>
          <a:bodyPr>
            <a:normAutofit/>
          </a:bodyPr>
          <a:lstStyle/>
          <a:p>
            <a:pPr marL="0" indent="0">
              <a:buNone/>
            </a:pPr>
            <a:r>
              <a:rPr lang="en-US" sz="2400" dirty="0"/>
              <a:t>SEN Support could include, for example: </a:t>
            </a:r>
          </a:p>
          <a:p>
            <a:r>
              <a:rPr lang="en-US" sz="2400" dirty="0"/>
              <a:t>additional materials and/or equipment. </a:t>
            </a:r>
          </a:p>
          <a:p>
            <a:r>
              <a:rPr lang="en-US" sz="2400" dirty="0"/>
              <a:t>interventions or programmes for the individual child. </a:t>
            </a:r>
          </a:p>
          <a:p>
            <a:r>
              <a:rPr lang="en-GB" sz="2400" dirty="0"/>
              <a:t>interventions in small groups. </a:t>
            </a:r>
          </a:p>
          <a:p>
            <a:r>
              <a:rPr lang="en-US" sz="2400" dirty="0"/>
              <a:t>focused work with the class teacher, SENCo or other school staff. </a:t>
            </a:r>
          </a:p>
          <a:p>
            <a:r>
              <a:rPr lang="en-US" sz="2400" dirty="0"/>
              <a:t>help for a child to join in class activities or interact with other pupils. </a:t>
            </a:r>
          </a:p>
          <a:p>
            <a:r>
              <a:rPr lang="en-US" sz="2400" dirty="0"/>
              <a:t>advice and support from other professionals for the school staff, this could be a specialist teacher, an educational psychologist or a speech and language therapist.</a:t>
            </a:r>
          </a:p>
          <a:p>
            <a:endParaRPr lang="en-GB" dirty="0"/>
          </a:p>
        </p:txBody>
      </p:sp>
    </p:spTree>
    <p:extLst>
      <p:ext uri="{BB962C8B-B14F-4D97-AF65-F5344CB8AC3E}">
        <p14:creationId xmlns:p14="http://schemas.microsoft.com/office/powerpoint/2010/main" val="3129522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7B9EB-ED3F-489E-B4F2-5169DD7897A2}"/>
              </a:ext>
            </a:extLst>
          </p:cNvPr>
          <p:cNvSpPr>
            <a:spLocks noGrp="1"/>
          </p:cNvSpPr>
          <p:nvPr>
            <p:ph type="title"/>
          </p:nvPr>
        </p:nvSpPr>
        <p:spPr>
          <a:xfrm>
            <a:off x="497895" y="0"/>
            <a:ext cx="4822249" cy="3773950"/>
          </a:xfrm>
        </p:spPr>
        <p:txBody>
          <a:bodyPr>
            <a:normAutofit/>
          </a:bodyPr>
          <a:lstStyle/>
          <a:p>
            <a:r>
              <a:rPr lang="en-GB" sz="3600" dirty="0">
                <a:solidFill>
                  <a:srgbClr val="992283"/>
                </a:solidFill>
              </a:rPr>
              <a:t>SEN Support -</a:t>
            </a:r>
            <a:br>
              <a:rPr lang="en-GB" sz="3600" dirty="0">
                <a:solidFill>
                  <a:srgbClr val="992283"/>
                </a:solidFill>
              </a:rPr>
            </a:br>
            <a:r>
              <a:rPr lang="en-GB" sz="3600" dirty="0">
                <a:solidFill>
                  <a:srgbClr val="992283"/>
                </a:solidFill>
              </a:rPr>
              <a:t>Reasonable adjustments</a:t>
            </a:r>
          </a:p>
        </p:txBody>
      </p:sp>
      <p:sp>
        <p:nvSpPr>
          <p:cNvPr id="4" name="Content Placeholder 2">
            <a:extLst>
              <a:ext uri="{FF2B5EF4-FFF2-40B4-BE49-F238E27FC236}">
                <a16:creationId xmlns:a16="http://schemas.microsoft.com/office/drawing/2014/main" id="{DD7AF53F-FD30-400A-82E9-0D00F3E28ECC}"/>
              </a:ext>
            </a:extLst>
          </p:cNvPr>
          <p:cNvSpPr txBox="1">
            <a:spLocks/>
          </p:cNvSpPr>
          <p:nvPr/>
        </p:nvSpPr>
        <p:spPr>
          <a:xfrm>
            <a:off x="497895" y="2906279"/>
            <a:ext cx="4184941" cy="43443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This illustration to the right shows reasonable adjustments that can be made to help support pupils with SEND.</a:t>
            </a:r>
          </a:p>
          <a:p>
            <a:pPr marL="0" indent="0">
              <a:buNone/>
            </a:pPr>
            <a:r>
              <a:rPr lang="en-GB" sz="2400" dirty="0"/>
              <a:t>For example an adapted desk for wheelchair users.</a:t>
            </a:r>
          </a:p>
          <a:p>
            <a:endParaRPr lang="en-GB" sz="2400" dirty="0"/>
          </a:p>
        </p:txBody>
      </p:sp>
      <p:pic>
        <p:nvPicPr>
          <p:cNvPr id="6" name="Content Placeholder 5" descr="This illustration shows a range of reasonable adjustments that can be made within classrooms.">
            <a:extLst>
              <a:ext uri="{FF2B5EF4-FFF2-40B4-BE49-F238E27FC236}">
                <a16:creationId xmlns:a16="http://schemas.microsoft.com/office/drawing/2014/main" id="{42315A5D-C30B-4304-9854-57A9DCF57E81}"/>
              </a:ext>
            </a:extLst>
          </p:cNvPr>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5320144" y="803565"/>
            <a:ext cx="6040583" cy="50696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6819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DEC5D-7E58-4E94-A4A3-B8660E513FC5}"/>
              </a:ext>
            </a:extLst>
          </p:cNvPr>
          <p:cNvSpPr>
            <a:spLocks noGrp="1"/>
          </p:cNvSpPr>
          <p:nvPr>
            <p:ph type="title"/>
          </p:nvPr>
        </p:nvSpPr>
        <p:spPr>
          <a:xfrm>
            <a:off x="685800" y="1037762"/>
            <a:ext cx="6968836" cy="787863"/>
          </a:xfrm>
        </p:spPr>
        <p:txBody>
          <a:bodyPr>
            <a:normAutofit/>
          </a:bodyPr>
          <a:lstStyle/>
          <a:p>
            <a:r>
              <a:rPr lang="en-GB" sz="3600" dirty="0">
                <a:solidFill>
                  <a:srgbClr val="992283"/>
                </a:solidFill>
              </a:rPr>
              <a:t>Planning </a:t>
            </a:r>
            <a:r>
              <a:rPr lang="en-GB" sz="3600">
                <a:solidFill>
                  <a:srgbClr val="992283"/>
                </a:solidFill>
              </a:rPr>
              <a:t>SEN Support </a:t>
            </a:r>
            <a:endParaRPr lang="en-GB" sz="3600" dirty="0">
              <a:solidFill>
                <a:srgbClr val="992283"/>
              </a:solidFill>
            </a:endParaRPr>
          </a:p>
        </p:txBody>
      </p:sp>
      <p:sp>
        <p:nvSpPr>
          <p:cNvPr id="3" name="Content Placeholder 2">
            <a:extLst>
              <a:ext uri="{FF2B5EF4-FFF2-40B4-BE49-F238E27FC236}">
                <a16:creationId xmlns:a16="http://schemas.microsoft.com/office/drawing/2014/main" id="{A8E8B985-92F5-49EE-9110-AA57B0177DD0}"/>
              </a:ext>
            </a:extLst>
          </p:cNvPr>
          <p:cNvSpPr>
            <a:spLocks noGrp="1"/>
          </p:cNvSpPr>
          <p:nvPr>
            <p:ph idx="1"/>
          </p:nvPr>
        </p:nvSpPr>
        <p:spPr>
          <a:xfrm>
            <a:off x="685800" y="1825625"/>
            <a:ext cx="6643255" cy="3926993"/>
          </a:xfrm>
        </p:spPr>
        <p:txBody>
          <a:bodyPr>
            <a:normAutofit/>
          </a:bodyPr>
          <a:lstStyle/>
          <a:p>
            <a:r>
              <a:rPr lang="en-GB" sz="2400" dirty="0"/>
              <a:t>The SENCo should ensure </a:t>
            </a:r>
            <a:r>
              <a:rPr lang="en-US" sz="2400" dirty="0"/>
              <a:t>that the views of the pupil and their parents/</a:t>
            </a:r>
            <a:r>
              <a:rPr lang="en-GB" sz="2400" dirty="0"/>
              <a:t>carers should be sought and taken into account when planning provision.</a:t>
            </a:r>
          </a:p>
          <a:p>
            <a:r>
              <a:rPr lang="en-GB" sz="2400" dirty="0"/>
              <a:t>A plan of action should be agreed, co-produced and shared to ensure that </a:t>
            </a:r>
            <a:r>
              <a:rPr lang="en-US" sz="2400" dirty="0"/>
              <a:t>all teachers and support staff who work with the pupil are made aware of their needs, the support provided and any teaching strategies or approaches that are </a:t>
            </a:r>
            <a:r>
              <a:rPr lang="en-GB" sz="2400" dirty="0"/>
              <a:t>required </a:t>
            </a:r>
            <a:r>
              <a:rPr lang="en-US" sz="2400" dirty="0"/>
              <a:t>to help the child make expected progress</a:t>
            </a:r>
            <a:r>
              <a:rPr lang="en-GB" sz="2400" dirty="0"/>
              <a:t>. This may be called a provision map, pupil passport or education plan.</a:t>
            </a:r>
          </a:p>
          <a:p>
            <a:endParaRPr lang="en-GB" dirty="0"/>
          </a:p>
        </p:txBody>
      </p:sp>
      <p:pic>
        <p:nvPicPr>
          <p:cNvPr id="5" name="Picture 4" descr="This image shows a parent helping their child to learn using a laptop.">
            <a:extLst>
              <a:ext uri="{FF2B5EF4-FFF2-40B4-BE49-F238E27FC236}">
                <a16:creationId xmlns:a16="http://schemas.microsoft.com/office/drawing/2014/main" id="{ACB99E1D-1007-4578-A93C-1C5009279E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54636" y="1330440"/>
            <a:ext cx="3851564" cy="41971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81075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68964-64D7-490F-AEAE-0EE6C5A57152}"/>
              </a:ext>
            </a:extLst>
          </p:cNvPr>
          <p:cNvSpPr>
            <a:spLocks noGrp="1"/>
          </p:cNvSpPr>
          <p:nvPr>
            <p:ph type="title"/>
          </p:nvPr>
        </p:nvSpPr>
        <p:spPr/>
        <p:txBody>
          <a:bodyPr>
            <a:normAutofit/>
          </a:bodyPr>
          <a:lstStyle/>
          <a:p>
            <a:r>
              <a:rPr lang="en-GB" sz="3600" dirty="0">
                <a:solidFill>
                  <a:srgbClr val="992283"/>
                </a:solidFill>
              </a:rPr>
              <a:t>Targeted Support</a:t>
            </a:r>
          </a:p>
        </p:txBody>
      </p:sp>
      <p:sp>
        <p:nvSpPr>
          <p:cNvPr id="3" name="Content Placeholder 2">
            <a:extLst>
              <a:ext uri="{FF2B5EF4-FFF2-40B4-BE49-F238E27FC236}">
                <a16:creationId xmlns:a16="http://schemas.microsoft.com/office/drawing/2014/main" id="{55E45A8C-8A3E-4C0F-9555-B863B5E72769}"/>
              </a:ext>
            </a:extLst>
          </p:cNvPr>
          <p:cNvSpPr>
            <a:spLocks noGrp="1"/>
          </p:cNvSpPr>
          <p:nvPr>
            <p:ph idx="1"/>
          </p:nvPr>
        </p:nvSpPr>
        <p:spPr/>
        <p:txBody>
          <a:bodyPr>
            <a:normAutofit/>
          </a:bodyPr>
          <a:lstStyle/>
          <a:p>
            <a:pPr marL="0" indent="0">
              <a:spcAft>
                <a:spcPts val="1200"/>
              </a:spcAft>
              <a:buNone/>
            </a:pPr>
            <a:r>
              <a:rPr lang="en-US" sz="2400" dirty="0"/>
              <a:t>The majority of pupils identified with SEN will require additional or different provision than that provided to all pupils. One of the key themes from the SEND Code of Practice is the need to ensure that where additional/different targeted provision is planned for, there are clear and expected outcomes linked directly </a:t>
            </a:r>
            <a:r>
              <a:rPr lang="en-GB" sz="2400" dirty="0"/>
              <a:t>to the pupil’s identified needs.</a:t>
            </a:r>
          </a:p>
          <a:p>
            <a:pPr marL="0" indent="0">
              <a:spcAft>
                <a:spcPts val="1200"/>
              </a:spcAft>
              <a:buNone/>
            </a:pPr>
            <a:r>
              <a:rPr lang="en-GB" sz="2400" dirty="0"/>
              <a:t>It is important to note that class </a:t>
            </a:r>
            <a:r>
              <a:rPr lang="en-US" sz="2400" dirty="0"/>
              <a:t>and/or subject teachers remain directly responsible and accountable for all pupils in their class(es), whether pupils are receiving targeted support within or </a:t>
            </a:r>
            <a:r>
              <a:rPr lang="en-GB" sz="2400" dirty="0"/>
              <a:t>outside the classroom.</a:t>
            </a:r>
          </a:p>
        </p:txBody>
      </p:sp>
    </p:spTree>
    <p:extLst>
      <p:ext uri="{BB962C8B-B14F-4D97-AF65-F5344CB8AC3E}">
        <p14:creationId xmlns:p14="http://schemas.microsoft.com/office/powerpoint/2010/main" val="241333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FABD-4D68-4AB1-ACBA-B8B95DB883D4}"/>
              </a:ext>
            </a:extLst>
          </p:cNvPr>
          <p:cNvSpPr>
            <a:spLocks noGrp="1"/>
          </p:cNvSpPr>
          <p:nvPr>
            <p:ph type="title"/>
          </p:nvPr>
        </p:nvSpPr>
        <p:spPr>
          <a:xfrm>
            <a:off x="838200" y="1013661"/>
            <a:ext cx="10515600" cy="787863"/>
          </a:xfrm>
        </p:spPr>
        <p:txBody>
          <a:bodyPr>
            <a:normAutofit/>
          </a:bodyPr>
          <a:lstStyle/>
          <a:p>
            <a:r>
              <a:rPr lang="en-GB" sz="3600" dirty="0">
                <a:solidFill>
                  <a:srgbClr val="992283"/>
                </a:solidFill>
              </a:rPr>
              <a:t>The Vision for SEND</a:t>
            </a:r>
          </a:p>
        </p:txBody>
      </p:sp>
      <p:sp>
        <p:nvSpPr>
          <p:cNvPr id="3" name="Content Placeholder 2">
            <a:extLst>
              <a:ext uri="{FF2B5EF4-FFF2-40B4-BE49-F238E27FC236}">
                <a16:creationId xmlns:a16="http://schemas.microsoft.com/office/drawing/2014/main" id="{47D7EB14-465C-4C91-9DF5-247C807EF23C}"/>
              </a:ext>
            </a:extLst>
          </p:cNvPr>
          <p:cNvSpPr>
            <a:spLocks noGrp="1"/>
          </p:cNvSpPr>
          <p:nvPr>
            <p:ph idx="1"/>
          </p:nvPr>
        </p:nvSpPr>
        <p:spPr>
          <a:xfrm>
            <a:off x="949036" y="2055891"/>
            <a:ext cx="9511145" cy="3926993"/>
          </a:xfrm>
        </p:spPr>
        <p:txBody>
          <a:bodyPr/>
          <a:lstStyle/>
          <a:p>
            <a:pPr marL="0" indent="0">
              <a:buNone/>
            </a:pPr>
            <a:r>
              <a:rPr lang="en-US" i="1" dirty="0"/>
              <a:t>“Our vision for children with special educational needs and disabilities is the same as for all children and young people – that they achieve well in their early years, at school and in college, and lead happy and fulfilled lives.” </a:t>
            </a:r>
          </a:p>
          <a:p>
            <a:pPr marL="0" indent="0">
              <a:buNone/>
            </a:pPr>
            <a:endParaRPr lang="en-US" b="1" dirty="0"/>
          </a:p>
          <a:p>
            <a:pPr marL="0" indent="0">
              <a:buNone/>
            </a:pPr>
            <a:r>
              <a:rPr lang="en-US" sz="2000" dirty="0"/>
              <a:t>Foreword from the Parliamentary Under-Secretary of State for Health and the Parliamentary Under-Secretary of State for Children and Families: Special educational needs and disability code of practice: 0 to 25 years January 2015.</a:t>
            </a:r>
            <a:endParaRPr lang="en-GB" sz="2000" dirty="0"/>
          </a:p>
        </p:txBody>
      </p:sp>
    </p:spTree>
    <p:extLst>
      <p:ext uri="{BB962C8B-B14F-4D97-AF65-F5344CB8AC3E}">
        <p14:creationId xmlns:p14="http://schemas.microsoft.com/office/powerpoint/2010/main" val="506001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A5B27-0756-4F65-875D-825A1F2EC3A3}"/>
              </a:ext>
            </a:extLst>
          </p:cNvPr>
          <p:cNvSpPr>
            <a:spLocks noGrp="1"/>
          </p:cNvSpPr>
          <p:nvPr>
            <p:ph type="title"/>
          </p:nvPr>
        </p:nvSpPr>
        <p:spPr>
          <a:xfrm>
            <a:off x="519546" y="874495"/>
            <a:ext cx="10515600" cy="787863"/>
          </a:xfrm>
        </p:spPr>
        <p:txBody>
          <a:bodyPr>
            <a:normAutofit/>
          </a:bodyPr>
          <a:lstStyle/>
          <a:p>
            <a:r>
              <a:rPr lang="en-GB" sz="3600" dirty="0">
                <a:solidFill>
                  <a:srgbClr val="992283"/>
                </a:solidFill>
              </a:rPr>
              <a:t>Plan - Reflection…</a:t>
            </a:r>
          </a:p>
        </p:txBody>
      </p:sp>
      <p:sp>
        <p:nvSpPr>
          <p:cNvPr id="3" name="Content Placeholder 2">
            <a:extLst>
              <a:ext uri="{FF2B5EF4-FFF2-40B4-BE49-F238E27FC236}">
                <a16:creationId xmlns:a16="http://schemas.microsoft.com/office/drawing/2014/main" id="{A29DF3FE-0552-4A1A-BC10-E75920C7FC5F}"/>
              </a:ext>
            </a:extLst>
          </p:cNvPr>
          <p:cNvSpPr>
            <a:spLocks noGrp="1"/>
          </p:cNvSpPr>
          <p:nvPr>
            <p:ph idx="1"/>
          </p:nvPr>
        </p:nvSpPr>
        <p:spPr>
          <a:xfrm>
            <a:off x="519546" y="1662358"/>
            <a:ext cx="7335982" cy="4307104"/>
          </a:xfrm>
        </p:spPr>
        <p:txBody>
          <a:bodyPr>
            <a:normAutofit fontScale="32500" lnSpcReduction="20000"/>
          </a:bodyPr>
          <a:lstStyle/>
          <a:p>
            <a:pPr marL="342900" lvl="0" indent="-342900">
              <a:lnSpc>
                <a:spcPct val="107000"/>
              </a:lnSpc>
              <a:spcAft>
                <a:spcPts val="0"/>
              </a:spcAft>
              <a:buFont typeface="Symbol" panose="05050102010706020507" pitchFamily="18" charset="2"/>
              <a:buChar char=""/>
            </a:pPr>
            <a:r>
              <a:rPr lang="en-GB" sz="7400" dirty="0">
                <a:latin typeface="Calibri" panose="020F0502020204030204" pitchFamily="34" charset="0"/>
                <a:ea typeface="Calibri" panose="020F0502020204030204" pitchFamily="34" charset="0"/>
                <a:cs typeface="Times New Roman" panose="02020603050405020304" pitchFamily="18" charset="0"/>
              </a:rPr>
              <a:t>How are you ensuring that key members of staff have the information they need about the SEND of the pupils that they teach?</a:t>
            </a:r>
          </a:p>
          <a:p>
            <a:pPr marL="342900" lvl="0" indent="-342900">
              <a:lnSpc>
                <a:spcPct val="107000"/>
              </a:lnSpc>
              <a:spcAft>
                <a:spcPts val="0"/>
              </a:spcAft>
              <a:buFont typeface="Symbol" panose="05050102010706020507" pitchFamily="18" charset="2"/>
              <a:buChar char=""/>
            </a:pPr>
            <a:r>
              <a:rPr lang="en-GB" sz="7400" dirty="0">
                <a:latin typeface="Calibri" panose="020F0502020204030204" pitchFamily="34" charset="0"/>
                <a:ea typeface="Calibri" panose="020F0502020204030204" pitchFamily="34" charset="0"/>
                <a:cs typeface="Times New Roman" panose="02020603050405020304" pitchFamily="18" charset="0"/>
              </a:rPr>
              <a:t>How do you ensure all staff involved with supporting children with SEND understand what is written in specialist reports and what that means in terms of high quality teaching?</a:t>
            </a:r>
          </a:p>
          <a:p>
            <a:pPr marL="342900" lvl="0" indent="-342900">
              <a:lnSpc>
                <a:spcPct val="107000"/>
              </a:lnSpc>
              <a:spcAft>
                <a:spcPts val="0"/>
              </a:spcAft>
              <a:buFont typeface="Symbol" panose="05050102010706020507" pitchFamily="18" charset="2"/>
              <a:buChar char=""/>
            </a:pPr>
            <a:r>
              <a:rPr lang="en-GB" sz="7400" dirty="0">
                <a:latin typeface="Calibri" panose="020F0502020204030204" pitchFamily="34" charset="0"/>
                <a:ea typeface="Calibri" panose="020F0502020204030204" pitchFamily="34" charset="0"/>
                <a:cs typeface="Times New Roman" panose="02020603050405020304" pitchFamily="18" charset="0"/>
              </a:rPr>
              <a:t>How do staff plan effectively to meet the needs of pupils with SEND in their classrooms?</a:t>
            </a:r>
          </a:p>
          <a:p>
            <a:pPr marL="342900" lvl="0" indent="-342900">
              <a:lnSpc>
                <a:spcPct val="107000"/>
              </a:lnSpc>
              <a:spcAft>
                <a:spcPts val="0"/>
              </a:spcAft>
              <a:buFont typeface="Symbol" panose="05050102010706020507" pitchFamily="18" charset="2"/>
              <a:buChar char=""/>
            </a:pPr>
            <a:r>
              <a:rPr lang="en-GB" sz="7400" dirty="0">
                <a:latin typeface="Calibri" panose="020F0502020204030204" pitchFamily="34" charset="0"/>
                <a:ea typeface="Calibri" panose="020F0502020204030204" pitchFamily="34" charset="0"/>
                <a:cs typeface="Times New Roman" panose="02020603050405020304" pitchFamily="18" charset="0"/>
              </a:rPr>
              <a:t>How do you ensure that provision and support link directly to pupil’s areas of need and EHC plan targets?</a:t>
            </a:r>
          </a:p>
          <a:p>
            <a:endParaRPr lang="en-GB" dirty="0"/>
          </a:p>
        </p:txBody>
      </p:sp>
      <p:pic>
        <p:nvPicPr>
          <p:cNvPr id="5" name="Picture 4" descr="An image showing a teacher writing on a whiteboard.">
            <a:extLst>
              <a:ext uri="{FF2B5EF4-FFF2-40B4-BE49-F238E27FC236}">
                <a16:creationId xmlns:a16="http://schemas.microsoft.com/office/drawing/2014/main" id="{9998487A-57DF-4DE3-A695-D1200ABBDE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98876" y="1116833"/>
            <a:ext cx="3428998" cy="44586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90973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66B325-45E0-4297-9FEA-57D81DAE9695}"/>
              </a:ext>
            </a:extLst>
          </p:cNvPr>
          <p:cNvSpPr>
            <a:spLocks noGrp="1"/>
          </p:cNvSpPr>
          <p:nvPr>
            <p:ph type="title"/>
          </p:nvPr>
        </p:nvSpPr>
        <p:spPr>
          <a:xfrm>
            <a:off x="519546" y="874495"/>
            <a:ext cx="10515600" cy="787863"/>
          </a:xfrm>
        </p:spPr>
        <p:txBody>
          <a:bodyPr>
            <a:normAutofit/>
          </a:bodyPr>
          <a:lstStyle/>
          <a:p>
            <a:r>
              <a:rPr lang="en-GB" sz="3600" dirty="0">
                <a:solidFill>
                  <a:srgbClr val="992283"/>
                </a:solidFill>
              </a:rPr>
              <a:t>Plan - Reflection…(Continued)</a:t>
            </a:r>
          </a:p>
        </p:txBody>
      </p:sp>
      <p:sp>
        <p:nvSpPr>
          <p:cNvPr id="4" name="Rectangle 3">
            <a:extLst>
              <a:ext uri="{FF2B5EF4-FFF2-40B4-BE49-F238E27FC236}">
                <a16:creationId xmlns:a16="http://schemas.microsoft.com/office/drawing/2014/main" id="{B1D3CEDC-4808-4166-B7C6-44851AC30A47}"/>
              </a:ext>
            </a:extLst>
          </p:cNvPr>
          <p:cNvSpPr/>
          <p:nvPr/>
        </p:nvSpPr>
        <p:spPr>
          <a:xfrm>
            <a:off x="609600" y="1737118"/>
            <a:ext cx="7148945" cy="3724096"/>
          </a:xfrm>
          <a:prstGeom prst="rect">
            <a:avLst/>
          </a:prstGeom>
        </p:spPr>
        <p:txBody>
          <a:bodyPr wrap="square">
            <a:spAutoFit/>
          </a:bodyPr>
          <a:lstStyle/>
          <a:p>
            <a:pPr marL="342900" lvl="0" indent="-342900">
              <a:spcAft>
                <a:spcPts val="120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How do you ensure parents/carers understand and agree the targeted provision in place for their child and the expected outcomes?</a:t>
            </a:r>
          </a:p>
          <a:p>
            <a:pPr marL="342900" lvl="0" indent="-342900">
              <a:spcAft>
                <a:spcPts val="120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How do you ensure those delivering targeted interventions understand the purpose and expected outcomes and have time to prepare these sessions?</a:t>
            </a:r>
          </a:p>
          <a:p>
            <a:pPr marL="342900" lvl="0" indent="-342900">
              <a:spcAft>
                <a:spcPts val="120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What systems are in place to enable staff delivering targeted provision to frequently feed back to class teachers and/or the </a:t>
            </a:r>
            <a:r>
              <a:rPr lang="en-GB" sz="2400" dirty="0" err="1">
                <a:latin typeface="Calibri" panose="020F0502020204030204" pitchFamily="34" charset="0"/>
                <a:ea typeface="Calibri" panose="020F0502020204030204" pitchFamily="34" charset="0"/>
                <a:cs typeface="Times New Roman" panose="02020603050405020304" pitchFamily="18" charset="0"/>
              </a:rPr>
              <a:t>SENCo</a:t>
            </a:r>
            <a:r>
              <a:rPr lang="en-GB" sz="240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3" name="Picture 2" descr="This image shows a parent with a young child.">
            <a:extLst>
              <a:ext uri="{FF2B5EF4-FFF2-40B4-BE49-F238E27FC236}">
                <a16:creationId xmlns:a16="http://schemas.microsoft.com/office/drawing/2014/main" id="{838D1413-5563-4BE5-A41F-A442627FEA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49493" y="1080656"/>
            <a:ext cx="3338946" cy="43011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37053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B68FE-5274-44CB-88FB-E2D3A1593483}"/>
              </a:ext>
            </a:extLst>
          </p:cNvPr>
          <p:cNvSpPr>
            <a:spLocks noGrp="1"/>
          </p:cNvSpPr>
          <p:nvPr>
            <p:ph type="title"/>
          </p:nvPr>
        </p:nvSpPr>
        <p:spPr/>
        <p:txBody>
          <a:bodyPr>
            <a:normAutofit/>
          </a:bodyPr>
          <a:lstStyle/>
          <a:p>
            <a:r>
              <a:rPr lang="en-GB" sz="3600" dirty="0">
                <a:solidFill>
                  <a:srgbClr val="992283"/>
                </a:solidFill>
              </a:rPr>
              <a:t>Do</a:t>
            </a:r>
          </a:p>
        </p:txBody>
      </p:sp>
      <p:sp>
        <p:nvSpPr>
          <p:cNvPr id="3" name="Content Placeholder 2">
            <a:extLst>
              <a:ext uri="{FF2B5EF4-FFF2-40B4-BE49-F238E27FC236}">
                <a16:creationId xmlns:a16="http://schemas.microsoft.com/office/drawing/2014/main" id="{2B4B07FA-BC68-44BB-9E6B-239015510CDA}"/>
              </a:ext>
            </a:extLst>
          </p:cNvPr>
          <p:cNvSpPr>
            <a:spLocks noGrp="1"/>
          </p:cNvSpPr>
          <p:nvPr>
            <p:ph idx="1"/>
          </p:nvPr>
        </p:nvSpPr>
        <p:spPr>
          <a:xfrm>
            <a:off x="838200" y="1825625"/>
            <a:ext cx="10744200" cy="3926993"/>
          </a:xfrm>
        </p:spPr>
        <p:txBody>
          <a:bodyPr>
            <a:normAutofit/>
          </a:bodyPr>
          <a:lstStyle/>
          <a:p>
            <a:pPr marL="0" indent="0">
              <a:buNone/>
            </a:pPr>
            <a:r>
              <a:rPr lang="en-US" sz="2400" dirty="0"/>
              <a:t>The ‘do’ stage of the graduated response will enable teachers to gain a growing </a:t>
            </a:r>
            <a:r>
              <a:rPr lang="en-GB" sz="2400" dirty="0"/>
              <a:t>understanding of effective support and what teaching </a:t>
            </a:r>
            <a:r>
              <a:rPr lang="en-US" sz="2400" dirty="0"/>
              <a:t>approaches will be successful.</a:t>
            </a:r>
          </a:p>
          <a:p>
            <a:pPr marL="0" indent="0">
              <a:buNone/>
            </a:pPr>
            <a:r>
              <a:rPr lang="en-GB" sz="2400" dirty="0"/>
              <a:t>Teachers should work closely </a:t>
            </a:r>
            <a:r>
              <a:rPr lang="en-US" sz="2400" dirty="0"/>
              <a:t>with teaching assistants or other specialist staff to plan, implement and assess the impact of high quality teaching and </a:t>
            </a:r>
            <a:r>
              <a:rPr lang="en-GB" sz="2400" dirty="0"/>
              <a:t>targeted interventions.</a:t>
            </a:r>
          </a:p>
          <a:p>
            <a:pPr marL="0" indent="0">
              <a:buNone/>
            </a:pPr>
            <a:r>
              <a:rPr lang="en-US" sz="2400" dirty="0"/>
              <a:t>The most effective teachers continually reflect on where pupils are in their learning, where they are going and how best to enable </a:t>
            </a:r>
            <a:r>
              <a:rPr lang="en-GB" sz="2400" dirty="0"/>
              <a:t>them to get there.</a:t>
            </a:r>
          </a:p>
          <a:p>
            <a:pPr marL="0" indent="0">
              <a:buNone/>
            </a:pPr>
            <a:r>
              <a:rPr lang="en-US" sz="2400" dirty="0"/>
              <a:t>The role of the SENCo in enabling professionals to reflect together on what is going well is essential, and can be both supportive and </a:t>
            </a:r>
            <a:r>
              <a:rPr lang="en-GB" sz="2400" dirty="0"/>
              <a:t>developmental.</a:t>
            </a:r>
            <a:endParaRPr lang="en-US" sz="2400" dirty="0"/>
          </a:p>
          <a:p>
            <a:pPr marL="0" indent="0">
              <a:buNone/>
            </a:pPr>
            <a:endParaRPr lang="en-GB" dirty="0"/>
          </a:p>
        </p:txBody>
      </p:sp>
    </p:spTree>
    <p:extLst>
      <p:ext uri="{BB962C8B-B14F-4D97-AF65-F5344CB8AC3E}">
        <p14:creationId xmlns:p14="http://schemas.microsoft.com/office/powerpoint/2010/main" val="2268402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F52F-1770-4376-8D54-5C667CAC42AB}"/>
              </a:ext>
            </a:extLst>
          </p:cNvPr>
          <p:cNvSpPr>
            <a:spLocks noGrp="1"/>
          </p:cNvSpPr>
          <p:nvPr>
            <p:ph type="title"/>
          </p:nvPr>
        </p:nvSpPr>
        <p:spPr>
          <a:xfrm>
            <a:off x="838200" y="1270328"/>
            <a:ext cx="10515600" cy="787863"/>
          </a:xfrm>
        </p:spPr>
        <p:txBody>
          <a:bodyPr>
            <a:noAutofit/>
          </a:bodyPr>
          <a:lstStyle/>
          <a:p>
            <a:r>
              <a:rPr lang="en-GB" sz="3600" dirty="0">
                <a:solidFill>
                  <a:srgbClr val="992283"/>
                </a:solidFill>
              </a:rPr>
              <a:t>Do – Involving children and young people in their learning journey</a:t>
            </a:r>
          </a:p>
        </p:txBody>
      </p:sp>
      <p:sp>
        <p:nvSpPr>
          <p:cNvPr id="3" name="Content Placeholder 2">
            <a:extLst>
              <a:ext uri="{FF2B5EF4-FFF2-40B4-BE49-F238E27FC236}">
                <a16:creationId xmlns:a16="http://schemas.microsoft.com/office/drawing/2014/main" id="{F50AF916-A855-461B-962E-D3EDE7EEAB9A}"/>
              </a:ext>
            </a:extLst>
          </p:cNvPr>
          <p:cNvSpPr>
            <a:spLocks noGrp="1"/>
          </p:cNvSpPr>
          <p:nvPr>
            <p:ph idx="1"/>
          </p:nvPr>
        </p:nvSpPr>
        <p:spPr>
          <a:xfrm>
            <a:off x="838200" y="2519662"/>
            <a:ext cx="10051473" cy="3926993"/>
          </a:xfrm>
        </p:spPr>
        <p:txBody>
          <a:bodyPr>
            <a:normAutofit/>
          </a:bodyPr>
          <a:lstStyle/>
          <a:p>
            <a:pPr marL="0" indent="0">
              <a:buNone/>
            </a:pPr>
            <a:r>
              <a:rPr lang="en-US" sz="2400" dirty="0"/>
              <a:t>The SEND Code of Practice challenges schools to ensure that pupils are provided with the information and support necessary to enable them to participate as fully as possible in their learning journey.</a:t>
            </a:r>
          </a:p>
          <a:p>
            <a:pPr marL="0" indent="0">
              <a:buNone/>
            </a:pPr>
            <a:r>
              <a:rPr lang="en-US" sz="2400" dirty="0"/>
              <a:t>The challenge to teachers is to consider how, in day-to-day classroom practice, pupils can be supported to gain a better awareness of how they learn best so that, over time, they are able to participate fully in decisions about their lives, particularly in reviews of their progress, assessments of their support needs and in decisions about their transition to adult life.</a:t>
            </a:r>
            <a:endParaRPr lang="en-GB" sz="2400" dirty="0"/>
          </a:p>
        </p:txBody>
      </p:sp>
    </p:spTree>
    <p:extLst>
      <p:ext uri="{BB962C8B-B14F-4D97-AF65-F5344CB8AC3E}">
        <p14:creationId xmlns:p14="http://schemas.microsoft.com/office/powerpoint/2010/main" val="1484459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A5B27-0756-4F65-875D-825A1F2EC3A3}"/>
              </a:ext>
            </a:extLst>
          </p:cNvPr>
          <p:cNvSpPr>
            <a:spLocks noGrp="1"/>
          </p:cNvSpPr>
          <p:nvPr>
            <p:ph type="title"/>
          </p:nvPr>
        </p:nvSpPr>
        <p:spPr>
          <a:xfrm>
            <a:off x="561109" y="1028884"/>
            <a:ext cx="10515600" cy="787863"/>
          </a:xfrm>
        </p:spPr>
        <p:txBody>
          <a:bodyPr>
            <a:normAutofit/>
          </a:bodyPr>
          <a:lstStyle/>
          <a:p>
            <a:r>
              <a:rPr lang="en-GB" sz="3600" dirty="0">
                <a:solidFill>
                  <a:srgbClr val="992283"/>
                </a:solidFill>
              </a:rPr>
              <a:t>Do - Reflection…</a:t>
            </a:r>
          </a:p>
        </p:txBody>
      </p:sp>
      <p:sp>
        <p:nvSpPr>
          <p:cNvPr id="3" name="Content Placeholder 2">
            <a:extLst>
              <a:ext uri="{FF2B5EF4-FFF2-40B4-BE49-F238E27FC236}">
                <a16:creationId xmlns:a16="http://schemas.microsoft.com/office/drawing/2014/main" id="{A29DF3FE-0552-4A1A-BC10-E75920C7FC5F}"/>
              </a:ext>
            </a:extLst>
          </p:cNvPr>
          <p:cNvSpPr>
            <a:spLocks noGrp="1"/>
          </p:cNvSpPr>
          <p:nvPr>
            <p:ph idx="1"/>
          </p:nvPr>
        </p:nvSpPr>
        <p:spPr>
          <a:xfrm>
            <a:off x="561109" y="1969147"/>
            <a:ext cx="6615546" cy="4307104"/>
          </a:xfrm>
        </p:spPr>
        <p:txBody>
          <a:bodyPr>
            <a:normAutofit fontScale="40000" lnSpcReduction="20000"/>
          </a:bodyPr>
          <a:lstStyle/>
          <a:p>
            <a:pPr>
              <a:lnSpc>
                <a:spcPct val="107000"/>
              </a:lnSpc>
              <a:spcAft>
                <a:spcPts val="1200"/>
              </a:spcAft>
            </a:pPr>
            <a:r>
              <a:rPr lang="en-US" sz="6000" dirty="0">
                <a:latin typeface="Calibri" panose="020F0502020204030204" pitchFamily="34" charset="0"/>
                <a:ea typeface="Calibri" panose="020F0502020204030204" pitchFamily="34" charset="0"/>
                <a:cs typeface="Times New Roman" panose="02020603050405020304" pitchFamily="18" charset="0"/>
              </a:rPr>
              <a:t>To what extent do you feel confident and appropriately skilled to be able to meet the needs of pupils with SEND in your classroom/school?</a:t>
            </a:r>
          </a:p>
          <a:p>
            <a:pPr>
              <a:lnSpc>
                <a:spcPct val="107000"/>
              </a:lnSpc>
              <a:spcAft>
                <a:spcPts val="1200"/>
              </a:spcAft>
            </a:pPr>
            <a:r>
              <a:rPr lang="en-US" sz="6000" dirty="0">
                <a:latin typeface="Calibri" panose="020F0502020204030204" pitchFamily="34" charset="0"/>
                <a:ea typeface="Calibri" panose="020F0502020204030204" pitchFamily="34" charset="0"/>
                <a:cs typeface="Times New Roman" panose="02020603050405020304" pitchFamily="18" charset="0"/>
              </a:rPr>
              <a:t>In what ways does the SENDCo support the development of staff skills, confidence and expertise?</a:t>
            </a:r>
          </a:p>
          <a:p>
            <a:pPr>
              <a:lnSpc>
                <a:spcPct val="107000"/>
              </a:lnSpc>
              <a:spcAft>
                <a:spcPts val="1200"/>
              </a:spcAft>
            </a:pPr>
            <a:r>
              <a:rPr lang="en-US" sz="6000" dirty="0">
                <a:latin typeface="Calibri" panose="020F0502020204030204" pitchFamily="34" charset="0"/>
                <a:ea typeface="Calibri" panose="020F0502020204030204" pitchFamily="34" charset="0"/>
                <a:cs typeface="Times New Roman" panose="02020603050405020304" pitchFamily="18" charset="0"/>
              </a:rPr>
              <a:t>How can you ensure that the skills being taught and practiced within targeted provision are improving outcomes in the daily classroom?</a:t>
            </a:r>
          </a:p>
          <a:p>
            <a:endParaRPr lang="en-GB" dirty="0"/>
          </a:p>
        </p:txBody>
      </p:sp>
      <p:pic>
        <p:nvPicPr>
          <p:cNvPr id="5" name="Picture 4" descr="An image showing a teacher talking to a class.">
            <a:extLst>
              <a:ext uri="{FF2B5EF4-FFF2-40B4-BE49-F238E27FC236}">
                <a16:creationId xmlns:a16="http://schemas.microsoft.com/office/drawing/2014/main" id="{9043E729-15A0-4A78-BB15-1B9F1E228A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00453" y="1290110"/>
            <a:ext cx="4483510" cy="41008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05397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0744A85-A033-4CE2-92E9-87AF0EBA8956}"/>
              </a:ext>
            </a:extLst>
          </p:cNvPr>
          <p:cNvSpPr>
            <a:spLocks noGrp="1"/>
          </p:cNvSpPr>
          <p:nvPr>
            <p:ph type="title"/>
          </p:nvPr>
        </p:nvSpPr>
        <p:spPr>
          <a:xfrm>
            <a:off x="561109" y="1028884"/>
            <a:ext cx="10515600" cy="787863"/>
          </a:xfrm>
        </p:spPr>
        <p:txBody>
          <a:bodyPr>
            <a:normAutofit/>
          </a:bodyPr>
          <a:lstStyle/>
          <a:p>
            <a:r>
              <a:rPr lang="en-GB" sz="3600" dirty="0">
                <a:solidFill>
                  <a:srgbClr val="992283"/>
                </a:solidFill>
              </a:rPr>
              <a:t>Do - Reflection…(Continued)</a:t>
            </a:r>
          </a:p>
        </p:txBody>
      </p:sp>
      <p:sp>
        <p:nvSpPr>
          <p:cNvPr id="4" name="Rectangle 3">
            <a:extLst>
              <a:ext uri="{FF2B5EF4-FFF2-40B4-BE49-F238E27FC236}">
                <a16:creationId xmlns:a16="http://schemas.microsoft.com/office/drawing/2014/main" id="{30729599-E0D6-4F4B-AB81-62C8CA626F08}"/>
              </a:ext>
            </a:extLst>
          </p:cNvPr>
          <p:cNvSpPr/>
          <p:nvPr/>
        </p:nvSpPr>
        <p:spPr>
          <a:xfrm>
            <a:off x="561109" y="2116607"/>
            <a:ext cx="6774872" cy="3354765"/>
          </a:xfrm>
          <a:prstGeom prst="rect">
            <a:avLst/>
          </a:prstGeom>
        </p:spPr>
        <p:txBody>
          <a:bodyPr wrap="square">
            <a:spAutoFit/>
          </a:bodyPr>
          <a:lstStyle/>
          <a:p>
            <a:pPr marL="285750" indent="-285750">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In what ways are additional adults being deployed to support pupil progress?</a:t>
            </a:r>
          </a:p>
          <a:p>
            <a:pPr marL="285750" indent="-285750">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How do you monitor the progress of pupils within targeted provision for whom you are accountable?</a:t>
            </a:r>
          </a:p>
          <a:p>
            <a:pPr marL="285750" indent="-285750">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How are you enabling pupils to develop independence, a growing awareness of how they learn and the confidence to participate in decisions that affect them?</a:t>
            </a:r>
          </a:p>
        </p:txBody>
      </p:sp>
      <p:pic>
        <p:nvPicPr>
          <p:cNvPr id="3" name="Picture 2" descr="This image shows a student writing at their desk.">
            <a:extLst>
              <a:ext uri="{FF2B5EF4-FFF2-40B4-BE49-F238E27FC236}">
                <a16:creationId xmlns:a16="http://schemas.microsoft.com/office/drawing/2014/main" id="{32D4849D-659D-4EFB-B4AA-BB3B032D3B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72422" y="1346365"/>
            <a:ext cx="4089151" cy="41142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62696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F7333-B6D5-437F-8E31-0CE02D923574}"/>
              </a:ext>
            </a:extLst>
          </p:cNvPr>
          <p:cNvSpPr>
            <a:spLocks noGrp="1"/>
          </p:cNvSpPr>
          <p:nvPr>
            <p:ph type="title"/>
          </p:nvPr>
        </p:nvSpPr>
        <p:spPr/>
        <p:txBody>
          <a:bodyPr>
            <a:normAutofit/>
          </a:bodyPr>
          <a:lstStyle/>
          <a:p>
            <a:r>
              <a:rPr lang="en-GB" sz="3600" dirty="0">
                <a:solidFill>
                  <a:srgbClr val="992283"/>
                </a:solidFill>
              </a:rPr>
              <a:t>Review</a:t>
            </a:r>
          </a:p>
        </p:txBody>
      </p:sp>
      <p:sp>
        <p:nvSpPr>
          <p:cNvPr id="3" name="Content Placeholder 2">
            <a:extLst>
              <a:ext uri="{FF2B5EF4-FFF2-40B4-BE49-F238E27FC236}">
                <a16:creationId xmlns:a16="http://schemas.microsoft.com/office/drawing/2014/main" id="{97EAD859-051E-4B8B-9E59-CEBA408B4E45}"/>
              </a:ext>
            </a:extLst>
          </p:cNvPr>
          <p:cNvSpPr>
            <a:spLocks noGrp="1"/>
          </p:cNvSpPr>
          <p:nvPr>
            <p:ph idx="1"/>
          </p:nvPr>
        </p:nvSpPr>
        <p:spPr>
          <a:xfrm>
            <a:off x="838200" y="1690689"/>
            <a:ext cx="9331036" cy="4264486"/>
          </a:xfrm>
        </p:spPr>
        <p:txBody>
          <a:bodyPr>
            <a:normAutofit/>
          </a:bodyPr>
          <a:lstStyle/>
          <a:p>
            <a:pPr marL="0" indent="0">
              <a:spcAft>
                <a:spcPts val="1200"/>
              </a:spcAft>
              <a:buNone/>
            </a:pPr>
            <a:r>
              <a:rPr lang="en-US" sz="2400" dirty="0"/>
              <a:t>As a crucial stage of the Graduated Response, review process should be carefully planned providing a formal opportunity to evaluate the success of day-to-day teaching and targeted provision on pupils’ progress and development. It is anticipated that teachers will drive this process, with support from the SENCo.</a:t>
            </a:r>
            <a:endParaRPr lang="en-GB" sz="2400" dirty="0"/>
          </a:p>
          <a:p>
            <a:pPr marL="0" indent="0">
              <a:spcAft>
                <a:spcPts val="1200"/>
              </a:spcAft>
              <a:buNone/>
            </a:pPr>
            <a:r>
              <a:rPr lang="en-GB" sz="2400" dirty="0"/>
              <a:t>T</a:t>
            </a:r>
            <a:r>
              <a:rPr lang="en-US" sz="2400" dirty="0"/>
              <a:t>he ‘review’ stage of the graduated approach enables teachers gain a growing understanding of what approaches secure </a:t>
            </a:r>
            <a:r>
              <a:rPr lang="en-GB" sz="2400" dirty="0"/>
              <a:t>better outcomes. Schools </a:t>
            </a:r>
            <a:r>
              <a:rPr lang="en-US" sz="2400" dirty="0"/>
              <a:t>should consider how they can </a:t>
            </a:r>
            <a:r>
              <a:rPr lang="en-US" sz="2400" dirty="0" err="1"/>
              <a:t>utilise</a:t>
            </a:r>
            <a:r>
              <a:rPr lang="en-US" sz="2400" dirty="0"/>
              <a:t> </a:t>
            </a:r>
            <a:r>
              <a:rPr lang="en-GB" sz="2400" dirty="0"/>
              <a:t>whole-school approaches </a:t>
            </a:r>
            <a:r>
              <a:rPr lang="en-US" sz="2400" dirty="0"/>
              <a:t>to review the progress </a:t>
            </a:r>
            <a:r>
              <a:rPr lang="en-GB" sz="2400" dirty="0"/>
              <a:t>of pupils with SEN, </a:t>
            </a:r>
            <a:r>
              <a:rPr lang="en-US" sz="2400" dirty="0"/>
              <a:t>for example regular pupil progress meetings and assessment tracking.</a:t>
            </a:r>
          </a:p>
          <a:p>
            <a:endParaRPr lang="en-US" dirty="0"/>
          </a:p>
          <a:p>
            <a:endParaRPr lang="en-GB" dirty="0"/>
          </a:p>
        </p:txBody>
      </p:sp>
    </p:spTree>
    <p:extLst>
      <p:ext uri="{BB962C8B-B14F-4D97-AF65-F5344CB8AC3E}">
        <p14:creationId xmlns:p14="http://schemas.microsoft.com/office/powerpoint/2010/main" val="675253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C640-E7C8-475F-9409-B53E10D1ADEA}"/>
              </a:ext>
            </a:extLst>
          </p:cNvPr>
          <p:cNvSpPr>
            <a:spLocks noGrp="1"/>
          </p:cNvSpPr>
          <p:nvPr>
            <p:ph type="title"/>
          </p:nvPr>
        </p:nvSpPr>
        <p:spPr>
          <a:xfrm>
            <a:off x="547255" y="797539"/>
            <a:ext cx="10515600" cy="787863"/>
          </a:xfrm>
        </p:spPr>
        <p:txBody>
          <a:bodyPr>
            <a:normAutofit/>
          </a:bodyPr>
          <a:lstStyle/>
          <a:p>
            <a:r>
              <a:rPr lang="en-US" sz="3600" dirty="0">
                <a:solidFill>
                  <a:srgbClr val="992283"/>
                </a:solidFill>
              </a:rPr>
              <a:t>Review - Involving parents and pupils</a:t>
            </a:r>
            <a:endParaRPr lang="en-GB" sz="3600" dirty="0">
              <a:solidFill>
                <a:srgbClr val="992283"/>
              </a:solidFill>
            </a:endParaRPr>
          </a:p>
        </p:txBody>
      </p:sp>
      <p:sp>
        <p:nvSpPr>
          <p:cNvPr id="3" name="Content Placeholder 2">
            <a:extLst>
              <a:ext uri="{FF2B5EF4-FFF2-40B4-BE49-F238E27FC236}">
                <a16:creationId xmlns:a16="http://schemas.microsoft.com/office/drawing/2014/main" id="{3235AACD-3CEA-42B9-AA1B-0007DCE66B53}"/>
              </a:ext>
            </a:extLst>
          </p:cNvPr>
          <p:cNvSpPr>
            <a:spLocks noGrp="1"/>
          </p:cNvSpPr>
          <p:nvPr>
            <p:ph idx="1"/>
          </p:nvPr>
        </p:nvSpPr>
        <p:spPr>
          <a:xfrm>
            <a:off x="547255" y="1585402"/>
            <a:ext cx="6670963" cy="4247381"/>
          </a:xfrm>
        </p:spPr>
        <p:txBody>
          <a:bodyPr>
            <a:normAutofit/>
          </a:bodyPr>
          <a:lstStyle/>
          <a:p>
            <a:pPr marL="0" indent="0">
              <a:buNone/>
            </a:pPr>
            <a:r>
              <a:rPr lang="en-US" sz="2400" dirty="0"/>
              <a:t>Where a pupil is receiving SEN support, schools should talk to parents/carers regularly to set clear outcomes and review progress towards them, discuss the activities and support that will help achieve them, and identify the responsibilities of the parent, the pupil and the school. </a:t>
            </a:r>
            <a:r>
              <a:rPr lang="en-US" sz="2400" dirty="0">
                <a:solidFill>
                  <a:srgbClr val="992283"/>
                </a:solidFill>
              </a:rPr>
              <a:t>Schools should meet parents at least three times each year.</a:t>
            </a:r>
          </a:p>
          <a:p>
            <a:pPr marL="0" indent="0">
              <a:buNone/>
            </a:pPr>
            <a:r>
              <a:rPr lang="en-US" sz="2400" dirty="0"/>
              <a:t>The views of the pupil should be included in these discussions to promote a person centred approach. This could be through involving the pupil in all or part of the discussion itself, or gathering their views as part of the preparation. </a:t>
            </a:r>
          </a:p>
        </p:txBody>
      </p:sp>
      <p:pic>
        <p:nvPicPr>
          <p:cNvPr id="5" name="Picture 4" descr="An image showing a parent reading to their child.">
            <a:extLst>
              <a:ext uri="{FF2B5EF4-FFF2-40B4-BE49-F238E27FC236}">
                <a16:creationId xmlns:a16="http://schemas.microsoft.com/office/drawing/2014/main" id="{E68D5BF2-C848-4BF0-805A-6056230475C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57655" y="1799059"/>
            <a:ext cx="4184073" cy="38200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15528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36AB-CD7B-4162-B360-52044DCBB06E}"/>
              </a:ext>
            </a:extLst>
          </p:cNvPr>
          <p:cNvSpPr>
            <a:spLocks noGrp="1"/>
          </p:cNvSpPr>
          <p:nvPr>
            <p:ph type="title"/>
          </p:nvPr>
        </p:nvSpPr>
        <p:spPr>
          <a:xfrm>
            <a:off x="533400" y="764278"/>
            <a:ext cx="10515600" cy="787863"/>
          </a:xfrm>
        </p:spPr>
        <p:txBody>
          <a:bodyPr>
            <a:normAutofit/>
          </a:bodyPr>
          <a:lstStyle/>
          <a:p>
            <a:r>
              <a:rPr lang="en-GB" sz="3600" dirty="0">
                <a:solidFill>
                  <a:srgbClr val="992283"/>
                </a:solidFill>
              </a:rPr>
              <a:t>Involving Specialists</a:t>
            </a:r>
          </a:p>
        </p:txBody>
      </p:sp>
      <p:sp>
        <p:nvSpPr>
          <p:cNvPr id="3" name="Content Placeholder 2">
            <a:extLst>
              <a:ext uri="{FF2B5EF4-FFF2-40B4-BE49-F238E27FC236}">
                <a16:creationId xmlns:a16="http://schemas.microsoft.com/office/drawing/2014/main" id="{0A394467-6496-4A19-8978-7576591C80BF}"/>
              </a:ext>
            </a:extLst>
          </p:cNvPr>
          <p:cNvSpPr>
            <a:spLocks noGrp="1"/>
          </p:cNvSpPr>
          <p:nvPr>
            <p:ph idx="1"/>
          </p:nvPr>
        </p:nvSpPr>
        <p:spPr>
          <a:xfrm>
            <a:off x="533401" y="1538286"/>
            <a:ext cx="6670964" cy="4264487"/>
          </a:xfrm>
        </p:spPr>
        <p:txBody>
          <a:bodyPr>
            <a:normAutofit/>
          </a:bodyPr>
          <a:lstStyle/>
          <a:p>
            <a:pPr marL="0" indent="0">
              <a:buNone/>
            </a:pPr>
            <a:r>
              <a:rPr lang="en-US" sz="2400" dirty="0"/>
              <a:t>Where a pupil continues to make less than expected progress, despite evidence-based support and interventions that are matched to the pupil’s areas of need, the school should consider involving specialists, including those secured by the school itself or from outside agencies. </a:t>
            </a:r>
          </a:p>
          <a:p>
            <a:pPr marL="0" indent="0">
              <a:buNone/>
            </a:pPr>
            <a:r>
              <a:rPr lang="en-US" sz="2400" dirty="0"/>
              <a:t>This could include, for example, speech and language therapists, specialist teachers for the hearing or vision impaired, occupational therapists or physiotherapists. Schools may involve specialists at any point to advise them on early identification of SEN and effective support and interventions. </a:t>
            </a:r>
            <a:endParaRPr lang="en-GB" sz="2400" dirty="0"/>
          </a:p>
        </p:txBody>
      </p:sp>
      <p:pic>
        <p:nvPicPr>
          <p:cNvPr id="5" name="Picture 4" descr="This image shows someone reading braille to represent visual impairment.">
            <a:extLst>
              <a:ext uri="{FF2B5EF4-FFF2-40B4-BE49-F238E27FC236}">
                <a16:creationId xmlns:a16="http://schemas.microsoft.com/office/drawing/2014/main" id="{F725809C-6ED8-4D80-A2DF-E7771F1332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7565943" y="1940206"/>
            <a:ext cx="4092656" cy="34161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5253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4DC39-C35E-4F12-BF2C-EC6DAF007C7A}"/>
              </a:ext>
            </a:extLst>
          </p:cNvPr>
          <p:cNvSpPr>
            <a:spLocks noGrp="1"/>
          </p:cNvSpPr>
          <p:nvPr>
            <p:ph type="title"/>
          </p:nvPr>
        </p:nvSpPr>
        <p:spPr>
          <a:xfrm>
            <a:off x="671946" y="1138353"/>
            <a:ext cx="10515600" cy="787863"/>
          </a:xfrm>
        </p:spPr>
        <p:txBody>
          <a:bodyPr>
            <a:normAutofit/>
          </a:bodyPr>
          <a:lstStyle/>
          <a:p>
            <a:r>
              <a:rPr lang="en-GB" sz="3600" dirty="0">
                <a:solidFill>
                  <a:srgbClr val="992283"/>
                </a:solidFill>
              </a:rPr>
              <a:t>Involving Specialists (Continued)</a:t>
            </a:r>
          </a:p>
        </p:txBody>
      </p:sp>
      <p:sp>
        <p:nvSpPr>
          <p:cNvPr id="3" name="Content Placeholder 2">
            <a:extLst>
              <a:ext uri="{FF2B5EF4-FFF2-40B4-BE49-F238E27FC236}">
                <a16:creationId xmlns:a16="http://schemas.microsoft.com/office/drawing/2014/main" id="{0801AE2A-955A-41DE-9C18-43254E1E479F}"/>
              </a:ext>
            </a:extLst>
          </p:cNvPr>
          <p:cNvSpPr>
            <a:spLocks noGrp="1"/>
          </p:cNvSpPr>
          <p:nvPr>
            <p:ph idx="1"/>
          </p:nvPr>
        </p:nvSpPr>
        <p:spPr>
          <a:xfrm>
            <a:off x="671946" y="2199697"/>
            <a:ext cx="10515600" cy="3926993"/>
          </a:xfrm>
        </p:spPr>
        <p:txBody>
          <a:bodyPr>
            <a:normAutofit/>
          </a:bodyPr>
          <a:lstStyle/>
          <a:p>
            <a:r>
              <a:rPr lang="en-US" sz="2400" dirty="0"/>
              <a:t>The pupil’s parents should always be involved in any decision to involve specialists. The involvement of specialists and what was discussed or agreed should be recorded and shared with the parents and teaching staff supporting the child in the same way as other SEN support. </a:t>
            </a:r>
          </a:p>
          <a:p>
            <a:r>
              <a:rPr lang="en-US" sz="2400" dirty="0"/>
              <a:t>The SENCO and class teacher, together with the specialists, and involving the pupil’s parents, should consider a range of evidence-based and effective teaching approaches, appropriate equipment, strategies and interventions in order to support the child’s progress. They should agree the outcomes to be achieved through the support, including a date by which progress will be reviewed. </a:t>
            </a:r>
            <a:endParaRPr lang="en-GB" sz="2400" dirty="0"/>
          </a:p>
        </p:txBody>
      </p:sp>
    </p:spTree>
    <p:extLst>
      <p:ext uri="{BB962C8B-B14F-4D97-AF65-F5344CB8AC3E}">
        <p14:creationId xmlns:p14="http://schemas.microsoft.com/office/powerpoint/2010/main" val="1757493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B01E4-9A38-4091-A707-4C5C3B8A994B}"/>
              </a:ext>
            </a:extLst>
          </p:cNvPr>
          <p:cNvSpPr>
            <a:spLocks noGrp="1"/>
          </p:cNvSpPr>
          <p:nvPr>
            <p:ph type="title"/>
          </p:nvPr>
        </p:nvSpPr>
        <p:spPr>
          <a:xfrm>
            <a:off x="671946" y="1163348"/>
            <a:ext cx="8652164" cy="787863"/>
          </a:xfrm>
        </p:spPr>
        <p:txBody>
          <a:bodyPr>
            <a:noAutofit/>
          </a:bodyPr>
          <a:lstStyle/>
          <a:p>
            <a:r>
              <a:rPr lang="en-GB" sz="3600" dirty="0">
                <a:solidFill>
                  <a:srgbClr val="992283"/>
                </a:solidFill>
              </a:rPr>
              <a:t>What happens when a child or young person is not making progress?</a:t>
            </a:r>
          </a:p>
        </p:txBody>
      </p:sp>
      <p:sp>
        <p:nvSpPr>
          <p:cNvPr id="3" name="Content Placeholder 2">
            <a:extLst>
              <a:ext uri="{FF2B5EF4-FFF2-40B4-BE49-F238E27FC236}">
                <a16:creationId xmlns:a16="http://schemas.microsoft.com/office/drawing/2014/main" id="{DC7061C7-3934-4597-A62B-61A1FB95D3BC}"/>
              </a:ext>
            </a:extLst>
          </p:cNvPr>
          <p:cNvSpPr>
            <a:spLocks noGrp="1"/>
          </p:cNvSpPr>
          <p:nvPr>
            <p:ph idx="1"/>
          </p:nvPr>
        </p:nvSpPr>
        <p:spPr>
          <a:xfrm>
            <a:off x="671946" y="2316248"/>
            <a:ext cx="5867400" cy="3926993"/>
          </a:xfrm>
        </p:spPr>
        <p:txBody>
          <a:bodyPr>
            <a:normAutofit/>
          </a:bodyPr>
          <a:lstStyle/>
          <a:p>
            <a:pPr marL="0" indent="0">
              <a:lnSpc>
                <a:spcPct val="100000"/>
              </a:lnSpc>
              <a:spcAft>
                <a:spcPts val="1200"/>
              </a:spcAft>
              <a:buNone/>
            </a:pPr>
            <a:r>
              <a:rPr lang="en-US" sz="2400" dirty="0"/>
              <a:t>Where a pupil is making less progress than expected, the first response should be high quality teaching targeted at their areas of weakness or difficulty.</a:t>
            </a:r>
          </a:p>
          <a:p>
            <a:pPr marL="0" indent="0">
              <a:lnSpc>
                <a:spcPct val="100000"/>
              </a:lnSpc>
              <a:spcAft>
                <a:spcPts val="1200"/>
              </a:spcAft>
              <a:buNone/>
            </a:pPr>
            <a:r>
              <a:rPr lang="en-US" sz="2400" dirty="0"/>
              <a:t>Where progress continues to be less than expected the class or subject teacher, working with the SENCO, should assess whether the child has SEN. </a:t>
            </a:r>
            <a:endParaRPr lang="en-GB" sz="2400" dirty="0"/>
          </a:p>
        </p:txBody>
      </p:sp>
      <p:pic>
        <p:nvPicPr>
          <p:cNvPr id="5" name="Picture 4" descr="This image shows a teacher in a classroom.">
            <a:extLst>
              <a:ext uri="{FF2B5EF4-FFF2-40B4-BE49-F238E27FC236}">
                <a16:creationId xmlns:a16="http://schemas.microsoft.com/office/drawing/2014/main" id="{F4D694D4-DC44-4067-AE8E-1E7F9ED8C1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0788" y="2316248"/>
            <a:ext cx="4806644" cy="32094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6138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BBEB1-0CF3-48D2-95A2-7C1FB5556B8F}"/>
              </a:ext>
            </a:extLst>
          </p:cNvPr>
          <p:cNvSpPr>
            <a:spLocks noGrp="1"/>
          </p:cNvSpPr>
          <p:nvPr>
            <p:ph type="title"/>
          </p:nvPr>
        </p:nvSpPr>
        <p:spPr>
          <a:xfrm>
            <a:off x="626534" y="1195470"/>
            <a:ext cx="8735291" cy="787863"/>
          </a:xfrm>
        </p:spPr>
        <p:txBody>
          <a:bodyPr>
            <a:noAutofit/>
          </a:bodyPr>
          <a:lstStyle/>
          <a:p>
            <a:r>
              <a:rPr lang="en-US" sz="3600" dirty="0">
                <a:solidFill>
                  <a:srgbClr val="992283"/>
                </a:solidFill>
              </a:rPr>
              <a:t>Requesting an Education, </a:t>
            </a:r>
            <a:br>
              <a:rPr lang="en-US" sz="3600" dirty="0">
                <a:solidFill>
                  <a:srgbClr val="992283"/>
                </a:solidFill>
              </a:rPr>
            </a:br>
            <a:r>
              <a:rPr lang="en-US" sz="3600" dirty="0">
                <a:solidFill>
                  <a:srgbClr val="992283"/>
                </a:solidFill>
              </a:rPr>
              <a:t>Health and Care needs assessment</a:t>
            </a:r>
            <a:endParaRPr lang="en-GB" sz="3600" dirty="0">
              <a:solidFill>
                <a:srgbClr val="992283"/>
              </a:solidFill>
            </a:endParaRPr>
          </a:p>
        </p:txBody>
      </p:sp>
      <p:sp>
        <p:nvSpPr>
          <p:cNvPr id="3" name="Content Placeholder 2">
            <a:extLst>
              <a:ext uri="{FF2B5EF4-FFF2-40B4-BE49-F238E27FC236}">
                <a16:creationId xmlns:a16="http://schemas.microsoft.com/office/drawing/2014/main" id="{0197C896-3E45-4226-96A7-CA5A50564F7C}"/>
              </a:ext>
            </a:extLst>
          </p:cNvPr>
          <p:cNvSpPr>
            <a:spLocks noGrp="1"/>
          </p:cNvSpPr>
          <p:nvPr>
            <p:ph idx="1"/>
          </p:nvPr>
        </p:nvSpPr>
        <p:spPr>
          <a:xfrm>
            <a:off x="626534" y="2355098"/>
            <a:ext cx="10193868" cy="3926993"/>
          </a:xfrm>
        </p:spPr>
        <p:txBody>
          <a:bodyPr>
            <a:normAutofit/>
          </a:bodyPr>
          <a:lstStyle/>
          <a:p>
            <a:pPr marL="0" indent="0">
              <a:lnSpc>
                <a:spcPct val="100000"/>
              </a:lnSpc>
              <a:buNone/>
            </a:pPr>
            <a:r>
              <a:rPr lang="en-US" sz="2400" dirty="0"/>
              <a:t>SEN support should be adapted or replaced depending on how effective it has been in achieving the agreed outcomes. Where, despite the school having taken relevant and purposeful action to identify, assess and meet the SEN of the child or young person, the child or young person has not made expected progress, the school or parents should consider requesting an Education, Health and Care needs assessment.</a:t>
            </a:r>
          </a:p>
          <a:p>
            <a:pPr marL="0" indent="0">
              <a:lnSpc>
                <a:spcPct val="100000"/>
              </a:lnSpc>
              <a:buNone/>
            </a:pPr>
            <a:r>
              <a:rPr lang="en-US" sz="2400" dirty="0"/>
              <a:t>To inform its decision the local authority will expect to see evidence of the action taken by the school as part of SEN support.</a:t>
            </a:r>
            <a:endParaRPr lang="en-GB" sz="2400" dirty="0"/>
          </a:p>
        </p:txBody>
      </p:sp>
    </p:spTree>
    <p:extLst>
      <p:ext uri="{BB962C8B-B14F-4D97-AF65-F5344CB8AC3E}">
        <p14:creationId xmlns:p14="http://schemas.microsoft.com/office/powerpoint/2010/main" val="1374683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4B737-2FF4-4F5F-A3B8-8D560C722D27}"/>
              </a:ext>
            </a:extLst>
          </p:cNvPr>
          <p:cNvSpPr>
            <a:spLocks noGrp="1"/>
          </p:cNvSpPr>
          <p:nvPr>
            <p:ph type="title"/>
          </p:nvPr>
        </p:nvSpPr>
        <p:spPr>
          <a:xfrm>
            <a:off x="630382" y="902825"/>
            <a:ext cx="10515600" cy="787863"/>
          </a:xfrm>
        </p:spPr>
        <p:txBody>
          <a:bodyPr>
            <a:normAutofit/>
          </a:bodyPr>
          <a:lstStyle/>
          <a:p>
            <a:r>
              <a:rPr lang="en-GB" sz="3600" dirty="0">
                <a:solidFill>
                  <a:srgbClr val="992283"/>
                </a:solidFill>
              </a:rPr>
              <a:t>Education Health and Care Plans</a:t>
            </a:r>
          </a:p>
        </p:txBody>
      </p:sp>
      <p:sp>
        <p:nvSpPr>
          <p:cNvPr id="3" name="Content Placeholder 2">
            <a:extLst>
              <a:ext uri="{FF2B5EF4-FFF2-40B4-BE49-F238E27FC236}">
                <a16:creationId xmlns:a16="http://schemas.microsoft.com/office/drawing/2014/main" id="{F4D51B2B-45D1-40E8-98D4-BDBD9B04F53A}"/>
              </a:ext>
            </a:extLst>
          </p:cNvPr>
          <p:cNvSpPr>
            <a:spLocks noGrp="1"/>
          </p:cNvSpPr>
          <p:nvPr>
            <p:ph idx="1"/>
          </p:nvPr>
        </p:nvSpPr>
        <p:spPr>
          <a:xfrm>
            <a:off x="630382" y="1825625"/>
            <a:ext cx="6906492" cy="3926993"/>
          </a:xfrm>
        </p:spPr>
        <p:txBody>
          <a:bodyPr>
            <a:normAutofit/>
          </a:bodyPr>
          <a:lstStyle/>
          <a:p>
            <a:pPr marL="0" indent="0">
              <a:lnSpc>
                <a:spcPct val="100000"/>
              </a:lnSpc>
              <a:buNone/>
            </a:pPr>
            <a:r>
              <a:rPr lang="en-US" sz="2400" dirty="0"/>
              <a:t>For pupils with an Education, Health and Care Plan, their needs are likely to be more complex and the approach to meeting these needs will be even more personalised and individualised. </a:t>
            </a:r>
          </a:p>
          <a:p>
            <a:pPr marL="0" indent="0">
              <a:lnSpc>
                <a:spcPct val="100000"/>
              </a:lnSpc>
              <a:buNone/>
            </a:pPr>
            <a:r>
              <a:rPr lang="en-US" sz="2400" dirty="0"/>
              <a:t>Essentially, provision will be organised around the planned outcomes written in the pupil’s EHC plan and suitably informed by specialist advice and support.</a:t>
            </a:r>
          </a:p>
          <a:p>
            <a:pPr marL="0" indent="0">
              <a:lnSpc>
                <a:spcPct val="100000"/>
              </a:lnSpc>
              <a:buNone/>
            </a:pPr>
            <a:r>
              <a:rPr lang="en-US" sz="2400" dirty="0">
                <a:solidFill>
                  <a:srgbClr val="0070C0"/>
                </a:solidFill>
                <a:hlinkClick r:id="rId2">
                  <a:extLst>
                    <a:ext uri="{A12FA001-AC4F-418D-AE19-62706E023703}">
                      <ahyp:hlinkClr xmlns:ahyp="http://schemas.microsoft.com/office/drawing/2018/hyperlinkcolor" val="tx"/>
                    </a:ext>
                  </a:extLst>
                </a:hlinkClick>
              </a:rPr>
              <a:t>Further information </a:t>
            </a:r>
            <a:r>
              <a:rPr lang="en-US" sz="2400" dirty="0"/>
              <a:t>about EHC Plans and needs assessment in Worcestershire.</a:t>
            </a:r>
            <a:endParaRPr lang="en-GB" dirty="0"/>
          </a:p>
        </p:txBody>
      </p:sp>
      <p:pic>
        <p:nvPicPr>
          <p:cNvPr id="5" name="Picture 4" descr="An image showing a stethoscope to represent health.">
            <a:extLst>
              <a:ext uri="{FF2B5EF4-FFF2-40B4-BE49-F238E27FC236}">
                <a16:creationId xmlns:a16="http://schemas.microsoft.com/office/drawing/2014/main" id="{5076FEF8-3CCA-49EC-AD97-D1B1B96D7C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36874" y="1964173"/>
            <a:ext cx="4164802" cy="33975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82948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EE86-A4EA-49CC-9CED-ED4127ADAF3D}"/>
              </a:ext>
            </a:extLst>
          </p:cNvPr>
          <p:cNvSpPr>
            <a:spLocks noGrp="1"/>
          </p:cNvSpPr>
          <p:nvPr>
            <p:ph type="title"/>
          </p:nvPr>
        </p:nvSpPr>
        <p:spPr>
          <a:xfrm>
            <a:off x="404138" y="1082648"/>
            <a:ext cx="3475135" cy="4498734"/>
          </a:xfrm>
        </p:spPr>
        <p:txBody>
          <a:bodyPr>
            <a:normAutofit/>
          </a:bodyPr>
          <a:lstStyle/>
          <a:p>
            <a:r>
              <a:rPr lang="en-US" sz="2400" b="0" spc="0" dirty="0">
                <a:solidFill>
                  <a:schemeClr val="tx1"/>
                </a:solidFill>
                <a:latin typeface="+mn-lt"/>
              </a:rPr>
              <a:t>The SEN Support for each child will be different because it is designed to meet the needs of each individual child. There are broadly four levels of support available to children and young people, depending on their individual needs.</a:t>
            </a:r>
            <a:endParaRPr lang="en-GB" sz="2400" b="0" spc="0" dirty="0">
              <a:solidFill>
                <a:schemeClr val="tx1"/>
              </a:solidFill>
              <a:latin typeface="+mn-lt"/>
            </a:endParaRPr>
          </a:p>
        </p:txBody>
      </p:sp>
      <p:pic>
        <p:nvPicPr>
          <p:cNvPr id="5" name="Content Placeholder 4" descr="This image shows an illustration representing different levels of support.">
            <a:extLst>
              <a:ext uri="{FF2B5EF4-FFF2-40B4-BE49-F238E27FC236}">
                <a16:creationId xmlns:a16="http://schemas.microsoft.com/office/drawing/2014/main" id="{AD291120-1611-4DF8-B8C2-EA3E9E41BB9F}"/>
              </a:ext>
            </a:extLst>
          </p:cNvPr>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4087092" y="757783"/>
            <a:ext cx="7827818" cy="51484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186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76D76-2F4B-48E5-B1B1-EDF5DD80009A}"/>
              </a:ext>
            </a:extLst>
          </p:cNvPr>
          <p:cNvSpPr>
            <a:spLocks noGrp="1"/>
          </p:cNvSpPr>
          <p:nvPr>
            <p:ph type="title"/>
          </p:nvPr>
        </p:nvSpPr>
        <p:spPr>
          <a:xfrm>
            <a:off x="353290" y="961318"/>
            <a:ext cx="10515600" cy="787863"/>
          </a:xfrm>
        </p:spPr>
        <p:txBody>
          <a:bodyPr>
            <a:normAutofit/>
          </a:bodyPr>
          <a:lstStyle/>
          <a:p>
            <a:r>
              <a:rPr lang="en-US" sz="3600" dirty="0">
                <a:solidFill>
                  <a:srgbClr val="992283"/>
                </a:solidFill>
              </a:rPr>
              <a:t>Use of data and record keeping </a:t>
            </a:r>
            <a:endParaRPr lang="en-GB" sz="3600" dirty="0">
              <a:solidFill>
                <a:srgbClr val="992283"/>
              </a:solidFill>
            </a:endParaRPr>
          </a:p>
        </p:txBody>
      </p:sp>
      <p:sp>
        <p:nvSpPr>
          <p:cNvPr id="3" name="Content Placeholder 2">
            <a:extLst>
              <a:ext uri="{FF2B5EF4-FFF2-40B4-BE49-F238E27FC236}">
                <a16:creationId xmlns:a16="http://schemas.microsoft.com/office/drawing/2014/main" id="{FCD52C7F-8D7C-47AC-A475-FE6E5E7B152B}"/>
              </a:ext>
            </a:extLst>
          </p:cNvPr>
          <p:cNvSpPr>
            <a:spLocks noGrp="1"/>
          </p:cNvSpPr>
          <p:nvPr>
            <p:ph idx="1"/>
          </p:nvPr>
        </p:nvSpPr>
        <p:spPr>
          <a:xfrm>
            <a:off x="353290" y="1874562"/>
            <a:ext cx="7613073" cy="3926993"/>
          </a:xfrm>
        </p:spPr>
        <p:txBody>
          <a:bodyPr>
            <a:normAutofit/>
          </a:bodyPr>
          <a:lstStyle/>
          <a:p>
            <a:pPr marL="0" indent="0">
              <a:buNone/>
            </a:pPr>
            <a:r>
              <a:rPr lang="en-US" sz="2400" dirty="0"/>
              <a:t>A record of the outcomes, action and support agreed through the discussion should be kept and shared with all the appropriate school staff. This record should be shared with the pupil’s parents/carers. The school’s management information system should be updated as appropriate.</a:t>
            </a:r>
            <a:endParaRPr lang="en-GB" sz="2400" dirty="0"/>
          </a:p>
          <a:p>
            <a:pPr marL="0" indent="0">
              <a:buNone/>
            </a:pPr>
            <a:r>
              <a:rPr lang="en-US" sz="2400" dirty="0"/>
              <a:t>The provision made for pupils with SEN should be recorded accurately and kept up to date. As part of any inspection, Ofsted will expect to see evidence of pupil progress, a focus on outcomes and a rigorous approach to the monitoring and evaluation of any SEN support provided. </a:t>
            </a:r>
            <a:endParaRPr lang="en-GB" sz="2400" dirty="0"/>
          </a:p>
        </p:txBody>
      </p:sp>
      <p:pic>
        <p:nvPicPr>
          <p:cNvPr id="5" name="Picture 4" descr="An image which shows data on a laptop.">
            <a:extLst>
              <a:ext uri="{FF2B5EF4-FFF2-40B4-BE49-F238E27FC236}">
                <a16:creationId xmlns:a16="http://schemas.microsoft.com/office/drawing/2014/main" id="{7F8D84AA-8F89-48D2-BEEB-54B58AE609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008"/>
          <a:stretch/>
        </p:blipFill>
        <p:spPr>
          <a:xfrm>
            <a:off x="8135092" y="1327177"/>
            <a:ext cx="3660648" cy="42082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86979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A5B27-0756-4F65-875D-825A1F2EC3A3}"/>
              </a:ext>
            </a:extLst>
          </p:cNvPr>
          <p:cNvSpPr>
            <a:spLocks noGrp="1"/>
          </p:cNvSpPr>
          <p:nvPr>
            <p:ph type="title"/>
          </p:nvPr>
        </p:nvSpPr>
        <p:spPr>
          <a:xfrm>
            <a:off x="547254" y="895379"/>
            <a:ext cx="10515600" cy="787863"/>
          </a:xfrm>
        </p:spPr>
        <p:txBody>
          <a:bodyPr>
            <a:normAutofit/>
          </a:bodyPr>
          <a:lstStyle/>
          <a:p>
            <a:r>
              <a:rPr lang="en-GB" sz="3600" dirty="0">
                <a:solidFill>
                  <a:srgbClr val="992283"/>
                </a:solidFill>
              </a:rPr>
              <a:t>Review - Reflection…</a:t>
            </a:r>
          </a:p>
        </p:txBody>
      </p:sp>
      <p:sp>
        <p:nvSpPr>
          <p:cNvPr id="3" name="Content Placeholder 2">
            <a:extLst>
              <a:ext uri="{FF2B5EF4-FFF2-40B4-BE49-F238E27FC236}">
                <a16:creationId xmlns:a16="http://schemas.microsoft.com/office/drawing/2014/main" id="{A29DF3FE-0552-4A1A-BC10-E75920C7FC5F}"/>
              </a:ext>
            </a:extLst>
          </p:cNvPr>
          <p:cNvSpPr>
            <a:spLocks noGrp="1"/>
          </p:cNvSpPr>
          <p:nvPr>
            <p:ph idx="1"/>
          </p:nvPr>
        </p:nvSpPr>
        <p:spPr>
          <a:xfrm>
            <a:off x="547254" y="1787050"/>
            <a:ext cx="6934200" cy="4307104"/>
          </a:xfrm>
        </p:spPr>
        <p:txBody>
          <a:bodyPr>
            <a:noAutofit/>
          </a:bodyPr>
          <a:lstStyle/>
          <a:p>
            <a:pPr>
              <a:lnSpc>
                <a:spcPct val="107000"/>
              </a:lnSpc>
            </a:pPr>
            <a:r>
              <a:rPr lang="en-US" sz="2400" dirty="0">
                <a:latin typeface="Calibri" panose="020F0502020204030204" pitchFamily="34" charset="0"/>
                <a:ea typeface="Calibri" panose="020F0502020204030204" pitchFamily="34" charset="0"/>
                <a:cs typeface="Times New Roman" panose="02020603050405020304" pitchFamily="18" charset="0"/>
              </a:rPr>
              <a:t>What opportunities are provided for you to routinely reflect on and discuss outcomes (qualitative and quantitative) for pupils with SEND?</a:t>
            </a:r>
          </a:p>
          <a:p>
            <a:pPr>
              <a:lnSpc>
                <a:spcPct val="107000"/>
              </a:lnSpc>
            </a:pPr>
            <a:r>
              <a:rPr lang="en-US" sz="2400" dirty="0">
                <a:latin typeface="Calibri" panose="020F0502020204030204" pitchFamily="34" charset="0"/>
                <a:ea typeface="Calibri" panose="020F0502020204030204" pitchFamily="34" charset="0"/>
                <a:cs typeface="Times New Roman" panose="02020603050405020304" pitchFamily="18" charset="0"/>
              </a:rPr>
              <a:t>In what ways are you </a:t>
            </a:r>
            <a:r>
              <a:rPr lang="en-US" sz="2400" dirty="0" err="1">
                <a:latin typeface="Calibri" panose="020F0502020204030204" pitchFamily="34" charset="0"/>
                <a:ea typeface="Calibri" panose="020F0502020204030204" pitchFamily="34" charset="0"/>
                <a:cs typeface="Times New Roman" panose="02020603050405020304" pitchFamily="18" charset="0"/>
              </a:rPr>
              <a:t>utilising</a:t>
            </a:r>
            <a:r>
              <a:rPr lang="en-US" sz="2400" dirty="0">
                <a:latin typeface="Calibri" panose="020F0502020204030204" pitchFamily="34" charset="0"/>
                <a:ea typeface="Calibri" panose="020F0502020204030204" pitchFamily="34" charset="0"/>
                <a:cs typeface="Times New Roman" panose="02020603050405020304" pitchFamily="18" charset="0"/>
              </a:rPr>
              <a:t> whole school tracking and review processes to support evaluation of the achievement of pupils with SEND?</a:t>
            </a:r>
          </a:p>
          <a:p>
            <a:pPr>
              <a:lnSpc>
                <a:spcPct val="107000"/>
              </a:lnSpc>
            </a:pPr>
            <a:r>
              <a:rPr lang="en-US" sz="2400" dirty="0">
                <a:latin typeface="Calibri" panose="020F0502020204030204" pitchFamily="34" charset="0"/>
                <a:ea typeface="Calibri" panose="020F0502020204030204" pitchFamily="34" charset="0"/>
                <a:cs typeface="Times New Roman" panose="02020603050405020304" pitchFamily="18" charset="0"/>
              </a:rPr>
              <a:t>How do you know if systems in place are effective in evidencing progress, collating outcomes from review and informing future adjustments to provision? </a:t>
            </a:r>
          </a:p>
        </p:txBody>
      </p:sp>
      <p:pic>
        <p:nvPicPr>
          <p:cNvPr id="5" name="Picture 4" descr="This image shows various happy and unhappy faces to represent a review.">
            <a:extLst>
              <a:ext uri="{FF2B5EF4-FFF2-40B4-BE49-F238E27FC236}">
                <a16:creationId xmlns:a16="http://schemas.microsoft.com/office/drawing/2014/main" id="{B4531ED9-7470-491D-A3A5-103EDC7B6F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94487" y="1967159"/>
            <a:ext cx="3974952" cy="34999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613266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4C75650-7A1F-4116-9593-0CCDEBB1409C}"/>
              </a:ext>
            </a:extLst>
          </p:cNvPr>
          <p:cNvSpPr>
            <a:spLocks noGrp="1"/>
          </p:cNvSpPr>
          <p:nvPr>
            <p:ph type="title"/>
          </p:nvPr>
        </p:nvSpPr>
        <p:spPr>
          <a:xfrm>
            <a:off x="547254" y="846787"/>
            <a:ext cx="10515600" cy="787863"/>
          </a:xfrm>
        </p:spPr>
        <p:txBody>
          <a:bodyPr>
            <a:normAutofit/>
          </a:bodyPr>
          <a:lstStyle/>
          <a:p>
            <a:r>
              <a:rPr lang="en-GB" sz="3600" dirty="0">
                <a:solidFill>
                  <a:srgbClr val="992283"/>
                </a:solidFill>
              </a:rPr>
              <a:t>Review - Reflection…(Continued)</a:t>
            </a:r>
          </a:p>
        </p:txBody>
      </p:sp>
      <p:sp>
        <p:nvSpPr>
          <p:cNvPr id="4" name="Rectangle 3">
            <a:extLst>
              <a:ext uri="{FF2B5EF4-FFF2-40B4-BE49-F238E27FC236}">
                <a16:creationId xmlns:a16="http://schemas.microsoft.com/office/drawing/2014/main" id="{298F0E9C-1E82-4A2D-9862-000ED6156370}"/>
              </a:ext>
            </a:extLst>
          </p:cNvPr>
          <p:cNvSpPr/>
          <p:nvPr/>
        </p:nvSpPr>
        <p:spPr>
          <a:xfrm>
            <a:off x="547254" y="1787050"/>
            <a:ext cx="6601691" cy="3939155"/>
          </a:xfrm>
          <a:prstGeom prst="rect">
            <a:avLst/>
          </a:prstGeom>
        </p:spPr>
        <p:txBody>
          <a:bodyPr wrap="square">
            <a:spAutoFit/>
          </a:bodyPr>
          <a:lstStyle/>
          <a:p>
            <a:pPr marL="285750" indent="-28575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How do you ensure key people are meaningfully involved in the review process (parents/</a:t>
            </a:r>
            <a:r>
              <a:rPr lang="en-US" sz="2400" dirty="0" err="1">
                <a:latin typeface="Calibri" panose="020F0502020204030204" pitchFamily="34" charset="0"/>
                <a:ea typeface="Calibri" panose="020F0502020204030204" pitchFamily="34" charset="0"/>
                <a:cs typeface="Times New Roman" panose="02020603050405020304" pitchFamily="18" charset="0"/>
              </a:rPr>
              <a:t>carers</a:t>
            </a:r>
            <a:r>
              <a:rPr lang="en-US" sz="2400" dirty="0">
                <a:latin typeface="Calibri" panose="020F0502020204030204" pitchFamily="34" charset="0"/>
                <a:ea typeface="Calibri" panose="020F0502020204030204" pitchFamily="34" charset="0"/>
                <a:cs typeface="Times New Roman" panose="02020603050405020304" pitchFamily="18" charset="0"/>
              </a:rPr>
              <a:t>/ pupil/support staff/specialists/peer advocates)?</a:t>
            </a:r>
          </a:p>
          <a:p>
            <a:pPr marL="285750" indent="-28575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What opportunities do you provide for consulting with parents/</a:t>
            </a:r>
            <a:r>
              <a:rPr lang="en-US" sz="2400" dirty="0" err="1">
                <a:latin typeface="Calibri" panose="020F0502020204030204" pitchFamily="34" charset="0"/>
                <a:ea typeface="Calibri" panose="020F0502020204030204" pitchFamily="34" charset="0"/>
                <a:cs typeface="Times New Roman" panose="02020603050405020304" pitchFamily="18" charset="0"/>
              </a:rPr>
              <a:t>carers</a:t>
            </a:r>
            <a:r>
              <a:rPr lang="en-US" sz="2400" dirty="0">
                <a:latin typeface="Calibri" panose="020F0502020204030204" pitchFamily="34" charset="0"/>
                <a:ea typeface="Calibri" panose="020F0502020204030204" pitchFamily="34" charset="0"/>
                <a:cs typeface="Times New Roman" panose="02020603050405020304" pitchFamily="18" charset="0"/>
              </a:rPr>
              <a:t> at least once a term? </a:t>
            </a:r>
          </a:p>
          <a:p>
            <a:pPr marL="285750" indent="-28575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In what ways are you supporting parents in understanding the difference they can make in supporting their child’s learning at home and how they can do this confidently?</a:t>
            </a:r>
          </a:p>
        </p:txBody>
      </p:sp>
      <p:pic>
        <p:nvPicPr>
          <p:cNvPr id="3" name="Picture 2" descr="This image shows parents with their child at a laptop.">
            <a:extLst>
              <a:ext uri="{FF2B5EF4-FFF2-40B4-BE49-F238E27FC236}">
                <a16:creationId xmlns:a16="http://schemas.microsoft.com/office/drawing/2014/main" id="{02380AD9-22F4-4111-AC52-F6660DFD18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72115" y="1787050"/>
            <a:ext cx="3691629" cy="37899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1163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B14B-9105-4B3F-9B4A-EE9E8D9527B7}"/>
              </a:ext>
            </a:extLst>
          </p:cNvPr>
          <p:cNvSpPr>
            <a:spLocks noGrp="1"/>
          </p:cNvSpPr>
          <p:nvPr>
            <p:ph type="title"/>
          </p:nvPr>
        </p:nvSpPr>
        <p:spPr>
          <a:xfrm>
            <a:off x="450274" y="887036"/>
            <a:ext cx="10515600" cy="787863"/>
          </a:xfrm>
        </p:spPr>
        <p:txBody>
          <a:bodyPr>
            <a:normAutofit/>
          </a:bodyPr>
          <a:lstStyle/>
          <a:p>
            <a:r>
              <a:rPr lang="en-GB" sz="3600" dirty="0">
                <a:solidFill>
                  <a:srgbClr val="992283"/>
                </a:solidFill>
              </a:rPr>
              <a:t>SEN Information Report</a:t>
            </a:r>
          </a:p>
        </p:txBody>
      </p:sp>
      <p:sp>
        <p:nvSpPr>
          <p:cNvPr id="3" name="Content Placeholder 2">
            <a:extLst>
              <a:ext uri="{FF2B5EF4-FFF2-40B4-BE49-F238E27FC236}">
                <a16:creationId xmlns:a16="http://schemas.microsoft.com/office/drawing/2014/main" id="{AAE33AC9-2A0C-4DEF-8E4D-24FB4213AB83}"/>
              </a:ext>
            </a:extLst>
          </p:cNvPr>
          <p:cNvSpPr>
            <a:spLocks noGrp="1"/>
          </p:cNvSpPr>
          <p:nvPr>
            <p:ph idx="1"/>
          </p:nvPr>
        </p:nvSpPr>
        <p:spPr>
          <a:xfrm>
            <a:off x="450274" y="1815618"/>
            <a:ext cx="6670963" cy="3926993"/>
          </a:xfrm>
        </p:spPr>
        <p:txBody>
          <a:bodyPr>
            <a:normAutofit/>
          </a:bodyPr>
          <a:lstStyle/>
          <a:p>
            <a:r>
              <a:rPr lang="en-US" sz="2400" dirty="0"/>
              <a:t>All schools must publish a SEND Information Report on their website. This will explain what they do and what types of provision will be put in place to support children and young people with Special Educational Needs. </a:t>
            </a:r>
          </a:p>
          <a:p>
            <a:r>
              <a:rPr lang="en-US" sz="2400" dirty="0"/>
              <a:t>This information can be included as part of the school’s overall SEN policy and does not need to be a separate document. The information published should be updated annually and any changes to the information occurring during the year should be updated as soon as possible. </a:t>
            </a:r>
            <a:endParaRPr lang="en-GB" sz="2400" dirty="0"/>
          </a:p>
        </p:txBody>
      </p:sp>
      <p:pic>
        <p:nvPicPr>
          <p:cNvPr id="5" name="Picture 4" descr="An image showing someone writing a report.">
            <a:extLst>
              <a:ext uri="{FF2B5EF4-FFF2-40B4-BE49-F238E27FC236}">
                <a16:creationId xmlns:a16="http://schemas.microsoft.com/office/drawing/2014/main" id="{D95AB56A-8581-4C67-A5DC-9138293BF6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674"/>
          <a:stretch/>
        </p:blipFill>
        <p:spPr>
          <a:xfrm>
            <a:off x="7420493" y="1168400"/>
            <a:ext cx="4206398" cy="43900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69396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160FF-CD49-4B46-8D76-6778C0647308}"/>
              </a:ext>
            </a:extLst>
          </p:cNvPr>
          <p:cNvSpPr>
            <a:spLocks noGrp="1"/>
          </p:cNvSpPr>
          <p:nvPr>
            <p:ph type="title"/>
          </p:nvPr>
        </p:nvSpPr>
        <p:spPr>
          <a:xfrm>
            <a:off x="529936" y="1079856"/>
            <a:ext cx="10515600" cy="787863"/>
          </a:xfrm>
        </p:spPr>
        <p:txBody>
          <a:bodyPr>
            <a:normAutofit/>
          </a:bodyPr>
          <a:lstStyle/>
          <a:p>
            <a:r>
              <a:rPr lang="en-GB" sz="3600" dirty="0">
                <a:solidFill>
                  <a:srgbClr val="992283"/>
                </a:solidFill>
              </a:rPr>
              <a:t>SEN Information Report (Continued)</a:t>
            </a:r>
          </a:p>
        </p:txBody>
      </p:sp>
      <p:sp>
        <p:nvSpPr>
          <p:cNvPr id="3" name="Content Placeholder 2">
            <a:extLst>
              <a:ext uri="{FF2B5EF4-FFF2-40B4-BE49-F238E27FC236}">
                <a16:creationId xmlns:a16="http://schemas.microsoft.com/office/drawing/2014/main" id="{788DAFEF-C35C-4C05-9E57-9FDC11DC0B25}"/>
              </a:ext>
            </a:extLst>
          </p:cNvPr>
          <p:cNvSpPr>
            <a:spLocks noGrp="1"/>
          </p:cNvSpPr>
          <p:nvPr>
            <p:ph idx="1"/>
          </p:nvPr>
        </p:nvSpPr>
        <p:spPr>
          <a:xfrm>
            <a:off x="529936" y="2028182"/>
            <a:ext cx="10373591" cy="3926993"/>
          </a:xfrm>
        </p:spPr>
        <p:txBody>
          <a:bodyPr>
            <a:normAutofit/>
          </a:bodyPr>
          <a:lstStyle/>
          <a:p>
            <a:pPr>
              <a:lnSpc>
                <a:spcPct val="100000"/>
              </a:lnSpc>
            </a:pPr>
            <a:r>
              <a:rPr lang="en-US" sz="2400" dirty="0"/>
              <a:t>Schools should ensure that the information is easily accessible by young people and parents and is set out in clear, straightforward language. It should include information on the school’s SEN policy and named contacts within the school for situations where young people or parents have concerns. It should also give details of the school’s contribution to the Local Offer and must include information on where the local authority’s Local Offer is published. </a:t>
            </a:r>
          </a:p>
          <a:p>
            <a:pPr>
              <a:lnSpc>
                <a:spcPct val="100000"/>
              </a:lnSpc>
            </a:pPr>
            <a:r>
              <a:rPr lang="en-US" sz="2400" dirty="0"/>
              <a:t>In setting out details of the broad and balanced curriculum provided in each year, schools should include details of how the curriculum is adapted or made accessible for pupils with SEN. </a:t>
            </a:r>
            <a:endParaRPr lang="en-GB" sz="2400" dirty="0"/>
          </a:p>
        </p:txBody>
      </p:sp>
    </p:spTree>
    <p:extLst>
      <p:ext uri="{BB962C8B-B14F-4D97-AF65-F5344CB8AC3E}">
        <p14:creationId xmlns:p14="http://schemas.microsoft.com/office/powerpoint/2010/main" val="915420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89E17-12B4-4B60-B27D-0FD24216B0A4}"/>
              </a:ext>
            </a:extLst>
          </p:cNvPr>
          <p:cNvSpPr>
            <a:spLocks noGrp="1"/>
          </p:cNvSpPr>
          <p:nvPr>
            <p:ph type="title"/>
          </p:nvPr>
        </p:nvSpPr>
        <p:spPr>
          <a:xfrm>
            <a:off x="500192" y="887951"/>
            <a:ext cx="10515600" cy="787863"/>
          </a:xfrm>
        </p:spPr>
        <p:txBody>
          <a:bodyPr>
            <a:normAutofit/>
          </a:bodyPr>
          <a:lstStyle/>
          <a:p>
            <a:r>
              <a:rPr lang="en-GB" sz="3600" dirty="0">
                <a:solidFill>
                  <a:srgbClr val="992283"/>
                </a:solidFill>
              </a:rPr>
              <a:t>Support for parents and families</a:t>
            </a:r>
          </a:p>
        </p:txBody>
      </p:sp>
      <p:sp>
        <p:nvSpPr>
          <p:cNvPr id="3" name="Content Placeholder 2">
            <a:extLst>
              <a:ext uri="{FF2B5EF4-FFF2-40B4-BE49-F238E27FC236}">
                <a16:creationId xmlns:a16="http://schemas.microsoft.com/office/drawing/2014/main" id="{B929FEBB-B856-4429-8A7C-0F566F7301DD}"/>
              </a:ext>
            </a:extLst>
          </p:cNvPr>
          <p:cNvSpPr>
            <a:spLocks noGrp="1"/>
          </p:cNvSpPr>
          <p:nvPr>
            <p:ph idx="1"/>
          </p:nvPr>
        </p:nvSpPr>
        <p:spPr>
          <a:xfrm>
            <a:off x="541757" y="1746104"/>
            <a:ext cx="10474035" cy="3926993"/>
          </a:xfrm>
        </p:spPr>
        <p:txBody>
          <a:bodyPr>
            <a:noAutofit/>
          </a:bodyPr>
          <a:lstStyle/>
          <a:p>
            <a:pPr marL="0" indent="0">
              <a:spcAft>
                <a:spcPts val="600"/>
              </a:spcAft>
              <a:buNone/>
            </a:pPr>
            <a:r>
              <a:rPr lang="en-US" sz="2400" dirty="0"/>
              <a:t>If parents/carers are concerned about a child or young person they should speak to their class teacher, tutor or SENCo. If, despite meetings and conversations they still have concerns parents/carers should look at the school’s complaints procedures published on the school website. If parents and carers have concerns and would like to talk to someone who is independent and explore ways of moving things on, they can contact:</a:t>
            </a:r>
          </a:p>
          <a:p>
            <a:pPr marL="0" indent="0">
              <a:spcAft>
                <a:spcPts val="600"/>
              </a:spcAft>
              <a:buNone/>
            </a:pPr>
            <a:r>
              <a:rPr lang="en-US" sz="2400" dirty="0">
                <a:solidFill>
                  <a:srgbClr val="0070C0"/>
                </a:solidFill>
                <a:hlinkClick r:id="rId2">
                  <a:extLst>
                    <a:ext uri="{A12FA001-AC4F-418D-AE19-62706E023703}">
                      <ahyp:hlinkClr xmlns:ahyp="http://schemas.microsoft.com/office/drawing/2018/hyperlinkcolor" val="tx"/>
                    </a:ext>
                  </a:extLst>
                </a:hlinkClick>
              </a:rPr>
              <a:t>Worcestershire’s Special Educational Needs and Disability Information, Advice and Support Service (SENDIASS) </a:t>
            </a:r>
            <a:r>
              <a:rPr lang="en-US" sz="2400" dirty="0"/>
              <a:t>who are there to help and support families. </a:t>
            </a:r>
          </a:p>
          <a:p>
            <a:pPr marL="0" indent="0">
              <a:spcAft>
                <a:spcPts val="600"/>
              </a:spcAft>
              <a:buNone/>
            </a:pPr>
            <a:r>
              <a:rPr lang="en-GB" sz="2400" dirty="0"/>
              <a:t>Telephone: 01905 768153 </a:t>
            </a:r>
          </a:p>
          <a:p>
            <a:pPr marL="0" indent="0">
              <a:spcAft>
                <a:spcPts val="600"/>
              </a:spcAft>
              <a:buNone/>
            </a:pPr>
            <a:r>
              <a:rPr lang="fr-FR" sz="2400" dirty="0"/>
              <a:t>Email: </a:t>
            </a:r>
            <a:r>
              <a:rPr lang="fr-FR" sz="2400" dirty="0">
                <a:solidFill>
                  <a:srgbClr val="0070C0"/>
                </a:solidFill>
                <a:hlinkClick r:id="rId3">
                  <a:extLst>
                    <a:ext uri="{A12FA001-AC4F-418D-AE19-62706E023703}">
                      <ahyp:hlinkClr xmlns:ahyp="http://schemas.microsoft.com/office/drawing/2018/hyperlinkcolor" val="tx"/>
                    </a:ext>
                  </a:extLst>
                </a:hlinkClick>
              </a:rPr>
              <a:t>sendiass@worcestershire.gov.uk</a:t>
            </a:r>
            <a:r>
              <a:rPr lang="fr-FR" sz="2400" dirty="0">
                <a:solidFill>
                  <a:srgbClr val="0070C0"/>
                </a:solidFill>
              </a:rPr>
              <a:t> </a:t>
            </a:r>
            <a:endParaRPr lang="en-GB" sz="2400" dirty="0">
              <a:solidFill>
                <a:srgbClr val="0070C0"/>
              </a:solidFill>
            </a:endParaRPr>
          </a:p>
        </p:txBody>
      </p:sp>
    </p:spTree>
    <p:extLst>
      <p:ext uri="{BB962C8B-B14F-4D97-AF65-F5344CB8AC3E}">
        <p14:creationId xmlns:p14="http://schemas.microsoft.com/office/powerpoint/2010/main" val="3390214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198F1-B0C3-4E38-98BC-14B351A2822E}"/>
              </a:ext>
            </a:extLst>
          </p:cNvPr>
          <p:cNvSpPr>
            <a:spLocks noGrp="1"/>
          </p:cNvSpPr>
          <p:nvPr>
            <p:ph type="title"/>
          </p:nvPr>
        </p:nvSpPr>
        <p:spPr/>
        <p:txBody>
          <a:bodyPr>
            <a:normAutofit/>
          </a:bodyPr>
          <a:lstStyle/>
          <a:p>
            <a:r>
              <a:rPr lang="en-GB" sz="3600" dirty="0">
                <a:solidFill>
                  <a:srgbClr val="992283"/>
                </a:solidFill>
              </a:rPr>
              <a:t>Further reading and information</a:t>
            </a:r>
          </a:p>
        </p:txBody>
      </p:sp>
      <p:sp>
        <p:nvSpPr>
          <p:cNvPr id="3" name="Content Placeholder 2">
            <a:extLst>
              <a:ext uri="{FF2B5EF4-FFF2-40B4-BE49-F238E27FC236}">
                <a16:creationId xmlns:a16="http://schemas.microsoft.com/office/drawing/2014/main" id="{699E35FD-B60C-499E-BBDD-5483685C2651}"/>
              </a:ext>
            </a:extLst>
          </p:cNvPr>
          <p:cNvSpPr>
            <a:spLocks noGrp="1"/>
          </p:cNvSpPr>
          <p:nvPr>
            <p:ph idx="1"/>
          </p:nvPr>
        </p:nvSpPr>
        <p:spPr>
          <a:xfrm>
            <a:off x="838200" y="1690689"/>
            <a:ext cx="10515600" cy="4390516"/>
          </a:xfrm>
        </p:spPr>
        <p:txBody>
          <a:bodyPr>
            <a:normAutofit/>
          </a:bodyPr>
          <a:lstStyle/>
          <a:p>
            <a:pPr>
              <a:spcAft>
                <a:spcPts val="1200"/>
              </a:spcAft>
            </a:pPr>
            <a:r>
              <a:rPr lang="en-GB" sz="2400" dirty="0">
                <a:solidFill>
                  <a:srgbClr val="0070C0"/>
                </a:solidFill>
                <a:hlinkClick r:id="rId2">
                  <a:extLst>
                    <a:ext uri="{A12FA001-AC4F-418D-AE19-62706E023703}">
                      <ahyp:hlinkClr xmlns:ahyp="http://schemas.microsoft.com/office/drawing/2018/hyperlinkcolor" val="tx"/>
                    </a:ext>
                  </a:extLst>
                </a:hlinkClick>
              </a:rPr>
              <a:t>SEN Code of Practice (2015)</a:t>
            </a:r>
            <a:endParaRPr lang="en-GB" sz="2400" dirty="0">
              <a:solidFill>
                <a:srgbClr val="0070C0"/>
              </a:solidFill>
            </a:endParaRPr>
          </a:p>
          <a:p>
            <a:pPr>
              <a:spcAft>
                <a:spcPts val="1200"/>
              </a:spcAft>
            </a:pPr>
            <a:r>
              <a:rPr lang="en-GB" sz="2400" dirty="0">
                <a:solidFill>
                  <a:srgbClr val="0070C0"/>
                </a:solidFill>
                <a:hlinkClick r:id="rId3">
                  <a:extLst>
                    <a:ext uri="{A12FA001-AC4F-418D-AE19-62706E023703}">
                      <ahyp:hlinkClr xmlns:ahyp="http://schemas.microsoft.com/office/drawing/2018/hyperlinkcolor" val="tx"/>
                    </a:ext>
                  </a:extLst>
                </a:hlinkClick>
              </a:rPr>
              <a:t>Equality Act 2010</a:t>
            </a:r>
            <a:endParaRPr lang="en-GB" sz="2400" dirty="0">
              <a:solidFill>
                <a:srgbClr val="0070C0"/>
              </a:solidFill>
            </a:endParaRPr>
          </a:p>
          <a:p>
            <a:pPr>
              <a:spcAft>
                <a:spcPts val="1200"/>
              </a:spcAft>
            </a:pPr>
            <a:r>
              <a:rPr lang="en-GB" sz="2400" dirty="0">
                <a:solidFill>
                  <a:srgbClr val="0070C0"/>
                </a:solidFill>
                <a:hlinkClick r:id="rId4">
                  <a:extLst>
                    <a:ext uri="{A12FA001-AC4F-418D-AE19-62706E023703}">
                      <ahyp:hlinkClr xmlns:ahyp="http://schemas.microsoft.com/office/drawing/2018/hyperlinkcolor" val="tx"/>
                    </a:ext>
                  </a:extLst>
                </a:hlinkClick>
              </a:rPr>
              <a:t>Children and Families Act 2014</a:t>
            </a:r>
            <a:endParaRPr lang="en-GB" sz="2400" dirty="0">
              <a:solidFill>
                <a:srgbClr val="0070C0"/>
              </a:solidFill>
            </a:endParaRPr>
          </a:p>
          <a:p>
            <a:pPr>
              <a:spcAft>
                <a:spcPts val="1200"/>
              </a:spcAft>
            </a:pPr>
            <a:r>
              <a:rPr lang="en-GB" sz="2400" dirty="0">
                <a:solidFill>
                  <a:srgbClr val="0070C0"/>
                </a:solidFill>
                <a:hlinkClick r:id="rId5">
                  <a:extLst>
                    <a:ext uri="{A12FA001-AC4F-418D-AE19-62706E023703}">
                      <ahyp:hlinkClr xmlns:ahyp="http://schemas.microsoft.com/office/drawing/2018/hyperlinkcolor" val="tx"/>
                    </a:ext>
                  </a:extLst>
                </a:hlinkClick>
              </a:rPr>
              <a:t>Teacher’s Standards 2012</a:t>
            </a:r>
            <a:endParaRPr lang="en-GB" sz="2400" dirty="0">
              <a:solidFill>
                <a:srgbClr val="0070C0"/>
              </a:solidFill>
            </a:endParaRPr>
          </a:p>
          <a:p>
            <a:pPr>
              <a:spcAft>
                <a:spcPts val="1200"/>
              </a:spcAft>
            </a:pPr>
            <a:r>
              <a:rPr lang="en-GB" sz="2400" dirty="0">
                <a:solidFill>
                  <a:srgbClr val="0070C0"/>
                </a:solidFill>
                <a:hlinkClick r:id="rId6">
                  <a:extLst>
                    <a:ext uri="{A12FA001-AC4F-418D-AE19-62706E023703}">
                      <ahyp:hlinkClr xmlns:ahyp="http://schemas.microsoft.com/office/drawing/2018/hyperlinkcolor" val="tx"/>
                    </a:ext>
                  </a:extLst>
                </a:hlinkClick>
              </a:rPr>
              <a:t>Worcestershire SEND Local Offer</a:t>
            </a:r>
            <a:endParaRPr lang="en-GB" sz="2400" dirty="0">
              <a:solidFill>
                <a:srgbClr val="0070C0"/>
              </a:solidFill>
            </a:endParaRPr>
          </a:p>
          <a:p>
            <a:pPr>
              <a:spcAft>
                <a:spcPts val="1200"/>
              </a:spcAft>
            </a:pPr>
            <a:r>
              <a:rPr lang="en-GB" sz="2400" dirty="0">
                <a:solidFill>
                  <a:srgbClr val="0070C0"/>
                </a:solidFill>
                <a:hlinkClick r:id="rId7">
                  <a:extLst>
                    <a:ext uri="{A12FA001-AC4F-418D-AE19-62706E023703}">
                      <ahyp:hlinkClr xmlns:ahyp="http://schemas.microsoft.com/office/drawing/2018/hyperlinkcolor" val="tx"/>
                    </a:ext>
                  </a:extLst>
                </a:hlinkClick>
              </a:rPr>
              <a:t>Worcestershire Graduated Response Guidance</a:t>
            </a:r>
            <a:endParaRPr lang="en-GB" sz="2400" dirty="0">
              <a:solidFill>
                <a:srgbClr val="0070C0"/>
              </a:solidFill>
            </a:endParaRPr>
          </a:p>
          <a:p>
            <a:pPr>
              <a:spcAft>
                <a:spcPts val="1200"/>
              </a:spcAft>
            </a:pPr>
            <a:r>
              <a:rPr lang="en-GB" sz="2400" dirty="0">
                <a:solidFill>
                  <a:srgbClr val="0070C0"/>
                </a:solidFill>
                <a:hlinkClick r:id="rId8">
                  <a:extLst>
                    <a:ext uri="{A12FA001-AC4F-418D-AE19-62706E023703}">
                      <ahyp:hlinkClr xmlns:ahyp="http://schemas.microsoft.com/office/drawing/2018/hyperlinkcolor" val="tx"/>
                    </a:ext>
                  </a:extLst>
                </a:hlinkClick>
              </a:rPr>
              <a:t>NASEN SEN Support and the Graduated Approach</a:t>
            </a:r>
            <a:endParaRPr lang="en-GB" sz="2400" dirty="0">
              <a:solidFill>
                <a:srgbClr val="0070C0"/>
              </a:solidFill>
            </a:endParaRPr>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162593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20CFA2B-26E7-4CB7-8FC0-9B4CC9B6C53B}"/>
              </a:ext>
            </a:extLst>
          </p:cNvPr>
          <p:cNvSpPr>
            <a:spLocks noGrp="1"/>
          </p:cNvSpPr>
          <p:nvPr>
            <p:ph type="title"/>
          </p:nvPr>
        </p:nvSpPr>
        <p:spPr>
          <a:xfrm>
            <a:off x="536863" y="1232621"/>
            <a:ext cx="11118273" cy="787863"/>
          </a:xfrm>
        </p:spPr>
        <p:txBody>
          <a:bodyPr>
            <a:noAutofit/>
          </a:bodyPr>
          <a:lstStyle/>
          <a:p>
            <a:r>
              <a:rPr lang="en-GB" sz="3600" dirty="0">
                <a:solidFill>
                  <a:srgbClr val="992283"/>
                </a:solidFill>
              </a:rPr>
              <a:t>What happens when a child or young person is not making progress? (Continued)</a:t>
            </a:r>
          </a:p>
        </p:txBody>
      </p:sp>
      <p:sp>
        <p:nvSpPr>
          <p:cNvPr id="4" name="Rectangle 3">
            <a:extLst>
              <a:ext uri="{FF2B5EF4-FFF2-40B4-BE49-F238E27FC236}">
                <a16:creationId xmlns:a16="http://schemas.microsoft.com/office/drawing/2014/main" id="{B0C1ADE2-0557-4840-885A-91643AA82F8C}"/>
              </a:ext>
            </a:extLst>
          </p:cNvPr>
          <p:cNvSpPr/>
          <p:nvPr/>
        </p:nvSpPr>
        <p:spPr>
          <a:xfrm>
            <a:off x="536863" y="2424671"/>
            <a:ext cx="6864927" cy="3046988"/>
          </a:xfrm>
          <a:prstGeom prst="rect">
            <a:avLst/>
          </a:prstGeom>
        </p:spPr>
        <p:txBody>
          <a:bodyPr wrap="square">
            <a:spAutoFit/>
          </a:bodyPr>
          <a:lstStyle/>
          <a:p>
            <a:r>
              <a:rPr lang="en-US" sz="2400" dirty="0"/>
              <a:t>While informally gathering evidence (including the views of the pupil and their parents/</a:t>
            </a:r>
            <a:r>
              <a:rPr lang="en-US" sz="2400" dirty="0" err="1"/>
              <a:t>carers</a:t>
            </a:r>
            <a:r>
              <a:rPr lang="en-US" sz="2400" dirty="0"/>
              <a:t>) schools should not delay in putting in place extra teaching or other rigorous interventions designed to secure better progress, where required. </a:t>
            </a:r>
          </a:p>
          <a:p>
            <a:endParaRPr lang="en-US" sz="2400" dirty="0"/>
          </a:p>
          <a:p>
            <a:r>
              <a:rPr lang="en-US" sz="2400" dirty="0"/>
              <a:t>The pupil’s response to such support can help identify their particular needs. </a:t>
            </a:r>
            <a:endParaRPr lang="en-GB" sz="2400" dirty="0"/>
          </a:p>
        </p:txBody>
      </p:sp>
      <p:pic>
        <p:nvPicPr>
          <p:cNvPr id="3" name="Picture 2" descr="An image showing a child walking to school.">
            <a:extLst>
              <a:ext uri="{FF2B5EF4-FFF2-40B4-BE49-F238E27FC236}">
                <a16:creationId xmlns:a16="http://schemas.microsoft.com/office/drawing/2014/main" id="{4D8389DF-FB2A-46ED-A8D3-8F6CDF1CC0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64905" y="2064327"/>
            <a:ext cx="3182848" cy="35610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25617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63326-672A-4EAD-BB89-F92FB42C56C6}"/>
              </a:ext>
            </a:extLst>
          </p:cNvPr>
          <p:cNvSpPr>
            <a:spLocks noGrp="1"/>
          </p:cNvSpPr>
          <p:nvPr>
            <p:ph type="title"/>
          </p:nvPr>
        </p:nvSpPr>
        <p:spPr>
          <a:xfrm>
            <a:off x="491836" y="1243504"/>
            <a:ext cx="9497291" cy="787863"/>
          </a:xfrm>
        </p:spPr>
        <p:txBody>
          <a:bodyPr>
            <a:noAutofit/>
          </a:bodyPr>
          <a:lstStyle/>
          <a:p>
            <a:r>
              <a:rPr lang="en-US" sz="3600" dirty="0">
                <a:solidFill>
                  <a:srgbClr val="992283"/>
                </a:solidFill>
              </a:rPr>
              <a:t>If a child or young person needs more support, who should be involved?</a:t>
            </a:r>
            <a:endParaRPr lang="en-GB" sz="3600" dirty="0">
              <a:solidFill>
                <a:srgbClr val="992283"/>
              </a:solidFill>
            </a:endParaRPr>
          </a:p>
        </p:txBody>
      </p:sp>
      <p:sp>
        <p:nvSpPr>
          <p:cNvPr id="3" name="Content Placeholder 2">
            <a:extLst>
              <a:ext uri="{FF2B5EF4-FFF2-40B4-BE49-F238E27FC236}">
                <a16:creationId xmlns:a16="http://schemas.microsoft.com/office/drawing/2014/main" id="{8B666CF5-6829-48EF-9597-F92053517183}"/>
              </a:ext>
            </a:extLst>
          </p:cNvPr>
          <p:cNvSpPr>
            <a:spLocks noGrp="1"/>
          </p:cNvSpPr>
          <p:nvPr>
            <p:ph idx="1"/>
          </p:nvPr>
        </p:nvSpPr>
        <p:spPr>
          <a:xfrm>
            <a:off x="491837" y="2572914"/>
            <a:ext cx="6560128" cy="3926993"/>
          </a:xfrm>
        </p:spPr>
        <p:txBody>
          <a:bodyPr>
            <a:normAutofit/>
          </a:bodyPr>
          <a:lstStyle/>
          <a:p>
            <a:r>
              <a:rPr lang="en-US" sz="2400" dirty="0"/>
              <a:t>In a school or setting this would be the class/subject teacher, the school’s Special Educational Needs Co-ordinator (SENCo), the parents and, where appropriate, the child or young person themselves. If a parent/carer thinks their child or young person needs more support in school the first people they should talk to are the class/subject teacher and </a:t>
            </a:r>
            <a:r>
              <a:rPr lang="en-US" sz="2400" dirty="0" err="1"/>
              <a:t>SENCo</a:t>
            </a:r>
            <a:r>
              <a:rPr lang="en-US" sz="2600" dirty="0"/>
              <a:t>.</a:t>
            </a:r>
          </a:p>
        </p:txBody>
      </p:sp>
      <p:pic>
        <p:nvPicPr>
          <p:cNvPr id="5" name="Picture 4" descr="An image showing a teacher with pupils in a classroom.">
            <a:extLst>
              <a:ext uri="{FF2B5EF4-FFF2-40B4-BE49-F238E27FC236}">
                <a16:creationId xmlns:a16="http://schemas.microsoft.com/office/drawing/2014/main" id="{C125B3C6-82D0-4767-9895-9167A43D16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51687" y="2482859"/>
            <a:ext cx="3878314" cy="293938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7900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94D8351-99B0-4D97-9680-D82351CB61F2}"/>
              </a:ext>
            </a:extLst>
          </p:cNvPr>
          <p:cNvSpPr>
            <a:spLocks noGrp="1"/>
          </p:cNvSpPr>
          <p:nvPr>
            <p:ph type="title" idx="4294967295"/>
          </p:nvPr>
        </p:nvSpPr>
        <p:spPr>
          <a:xfrm>
            <a:off x="637309" y="988315"/>
            <a:ext cx="10120745" cy="9966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i="0" kern="1200" spc="200" baseline="0">
                <a:solidFill>
                  <a:srgbClr val="E2267D"/>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200" normalizeH="0" baseline="0" noProof="0" dirty="0">
                <a:ln>
                  <a:noFill/>
                </a:ln>
                <a:solidFill>
                  <a:srgbClr val="992283"/>
                </a:solidFill>
                <a:effectLst/>
                <a:uLnTx/>
                <a:uFillTx/>
                <a:latin typeface="+mj-lt"/>
                <a:ea typeface="+mj-ea"/>
                <a:cs typeface="+mj-cs"/>
              </a:rPr>
              <a:t>If a child or young person needs more support, who should be involved? (Continued)</a:t>
            </a:r>
            <a:endParaRPr kumimoji="0" lang="en-GB" sz="3600" b="1" i="0" u="none" strike="noStrike" kern="1200" cap="none" spc="200" normalizeH="0" baseline="0" noProof="0" dirty="0">
              <a:ln>
                <a:noFill/>
              </a:ln>
              <a:solidFill>
                <a:srgbClr val="992283"/>
              </a:solidFill>
              <a:effectLst/>
              <a:uLnTx/>
              <a:uFillTx/>
              <a:latin typeface="+mj-lt"/>
              <a:ea typeface="+mj-ea"/>
              <a:cs typeface="+mj-cs"/>
            </a:endParaRPr>
          </a:p>
        </p:txBody>
      </p:sp>
      <p:sp>
        <p:nvSpPr>
          <p:cNvPr id="4" name="Rectangle 3">
            <a:extLst>
              <a:ext uri="{FF2B5EF4-FFF2-40B4-BE49-F238E27FC236}">
                <a16:creationId xmlns:a16="http://schemas.microsoft.com/office/drawing/2014/main" id="{1140CA6E-C00C-4D84-AEBD-188A196A35C5}"/>
              </a:ext>
            </a:extLst>
          </p:cNvPr>
          <p:cNvSpPr/>
          <p:nvPr/>
        </p:nvSpPr>
        <p:spPr>
          <a:xfrm>
            <a:off x="637309" y="2324394"/>
            <a:ext cx="6090062" cy="3046988"/>
          </a:xfrm>
          <a:prstGeom prst="rect">
            <a:avLst/>
          </a:prstGeom>
        </p:spPr>
        <p:txBody>
          <a:bodyPr wrap="square">
            <a:spAutoFit/>
          </a:bodyPr>
          <a:lstStyle/>
          <a:p>
            <a:pPr marL="285750" indent="-285750">
              <a:buFont typeface="Arial" panose="020B0604020202020204" pitchFamily="34" charset="0"/>
              <a:buChar char="•"/>
            </a:pPr>
            <a:r>
              <a:rPr lang="en-US" sz="2400" dirty="0"/>
              <a:t>The </a:t>
            </a:r>
            <a:r>
              <a:rPr lang="en-US" sz="2400" dirty="0" err="1"/>
              <a:t>SENCo</a:t>
            </a:r>
            <a:r>
              <a:rPr lang="en-US" sz="2400" dirty="0"/>
              <a:t> is the person responsible in school for helping to make sure that the needs of the children or young people with SEND are met. They aren’t responsible for teaching them, but for giving advice and support. They will be able to say what support is already in place and talk through what should happen next.</a:t>
            </a:r>
            <a:endParaRPr lang="en-GB" sz="2400" dirty="0"/>
          </a:p>
        </p:txBody>
      </p:sp>
      <p:pic>
        <p:nvPicPr>
          <p:cNvPr id="5" name="Picture 4" descr="This image shows a young boy reading in a library.">
            <a:extLst>
              <a:ext uri="{FF2B5EF4-FFF2-40B4-BE49-F238E27FC236}">
                <a16:creationId xmlns:a16="http://schemas.microsoft.com/office/drawing/2014/main" id="{846CCA49-83E3-4E8A-A579-5A6EA7AC66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98329" y="2324394"/>
            <a:ext cx="3769626" cy="31722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20736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8D3F8-20C7-4989-914E-128BBB9BC316}"/>
              </a:ext>
            </a:extLst>
          </p:cNvPr>
          <p:cNvSpPr>
            <a:spLocks noGrp="1"/>
          </p:cNvSpPr>
          <p:nvPr>
            <p:ph type="title"/>
          </p:nvPr>
        </p:nvSpPr>
        <p:spPr>
          <a:xfrm>
            <a:off x="838200" y="1124498"/>
            <a:ext cx="10515600" cy="787863"/>
          </a:xfrm>
        </p:spPr>
        <p:txBody>
          <a:bodyPr/>
          <a:lstStyle/>
          <a:p>
            <a:r>
              <a:rPr lang="en-GB" dirty="0">
                <a:solidFill>
                  <a:srgbClr val="992283"/>
                </a:solidFill>
              </a:rPr>
              <a:t>Definition of SEND</a:t>
            </a:r>
          </a:p>
        </p:txBody>
      </p:sp>
      <p:sp>
        <p:nvSpPr>
          <p:cNvPr id="3" name="Content Placeholder 2">
            <a:extLst>
              <a:ext uri="{FF2B5EF4-FFF2-40B4-BE49-F238E27FC236}">
                <a16:creationId xmlns:a16="http://schemas.microsoft.com/office/drawing/2014/main" id="{7197F16E-0C9C-4EE7-8B30-21FAAFF85115}"/>
              </a:ext>
            </a:extLst>
          </p:cNvPr>
          <p:cNvSpPr>
            <a:spLocks noGrp="1"/>
          </p:cNvSpPr>
          <p:nvPr>
            <p:ph idx="1"/>
          </p:nvPr>
        </p:nvSpPr>
        <p:spPr>
          <a:xfrm>
            <a:off x="838200" y="2028182"/>
            <a:ext cx="9926782" cy="3926993"/>
          </a:xfrm>
        </p:spPr>
        <p:txBody>
          <a:bodyPr>
            <a:normAutofit/>
          </a:bodyPr>
          <a:lstStyle/>
          <a:p>
            <a:pPr marL="0" indent="0">
              <a:lnSpc>
                <a:spcPct val="100000"/>
              </a:lnSpc>
              <a:spcAft>
                <a:spcPts val="1200"/>
              </a:spcAft>
              <a:buNone/>
            </a:pPr>
            <a:r>
              <a:rPr lang="en-US" sz="2400" dirty="0">
                <a:solidFill>
                  <a:srgbClr val="992283"/>
                </a:solidFill>
              </a:rPr>
              <a:t>“A pupil has SEN where their learning difficulty or disability calls for special educational provision, namely provision different from or additional to that normally available to pupils of the same age.”</a:t>
            </a:r>
            <a:endParaRPr lang="en-US" sz="2400" b="1" dirty="0">
              <a:solidFill>
                <a:srgbClr val="992283"/>
              </a:solidFill>
            </a:endParaRPr>
          </a:p>
          <a:p>
            <a:pPr marL="0" indent="0">
              <a:lnSpc>
                <a:spcPct val="100000"/>
              </a:lnSpc>
              <a:spcAft>
                <a:spcPts val="1200"/>
              </a:spcAft>
              <a:buNone/>
            </a:pPr>
            <a:r>
              <a:rPr lang="en-US" sz="2400" dirty="0"/>
              <a:t>Children and young people who have SEN may also have a disability under the Equality Act 2010. Where a child or young person is covered by SEN and disability legislation, </a:t>
            </a:r>
            <a:r>
              <a:rPr lang="en-US" sz="2400" dirty="0">
                <a:solidFill>
                  <a:srgbClr val="992283"/>
                </a:solidFill>
              </a:rPr>
              <a:t>reasonable adjustments </a:t>
            </a:r>
            <a:r>
              <a:rPr lang="en-US" sz="2400" dirty="0"/>
              <a:t>and </a:t>
            </a:r>
            <a:r>
              <a:rPr lang="en-US" sz="2400" dirty="0">
                <a:solidFill>
                  <a:srgbClr val="992283"/>
                </a:solidFill>
              </a:rPr>
              <a:t>access arrangements</a:t>
            </a:r>
            <a:r>
              <a:rPr lang="en-US" sz="2400" b="1" dirty="0"/>
              <a:t> </a:t>
            </a:r>
            <a:r>
              <a:rPr lang="en-US" sz="2400" dirty="0"/>
              <a:t>should be considered as part of SEN planning and review.</a:t>
            </a:r>
            <a:endParaRPr lang="en-GB" sz="2400" dirty="0"/>
          </a:p>
        </p:txBody>
      </p:sp>
    </p:spTree>
    <p:extLst>
      <p:ext uri="{BB962C8B-B14F-4D97-AF65-F5344CB8AC3E}">
        <p14:creationId xmlns:p14="http://schemas.microsoft.com/office/powerpoint/2010/main" val="3538292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D3B0-06CA-4989-9A9A-1C588B2E89C7}"/>
              </a:ext>
            </a:extLst>
          </p:cNvPr>
          <p:cNvSpPr>
            <a:spLocks noGrp="1"/>
          </p:cNvSpPr>
          <p:nvPr>
            <p:ph type="title"/>
          </p:nvPr>
        </p:nvSpPr>
        <p:spPr>
          <a:xfrm>
            <a:off x="574964" y="850553"/>
            <a:ext cx="10515600" cy="787863"/>
          </a:xfrm>
        </p:spPr>
        <p:txBody>
          <a:bodyPr>
            <a:normAutofit/>
          </a:bodyPr>
          <a:lstStyle/>
          <a:p>
            <a:r>
              <a:rPr lang="en-US" sz="3600" dirty="0">
                <a:solidFill>
                  <a:srgbClr val="992283"/>
                </a:solidFill>
              </a:rPr>
              <a:t>Areas of Special Educational Need </a:t>
            </a:r>
            <a:endParaRPr lang="en-GB" sz="3600" dirty="0">
              <a:solidFill>
                <a:srgbClr val="992283"/>
              </a:solidFill>
            </a:endParaRPr>
          </a:p>
        </p:txBody>
      </p:sp>
      <p:sp>
        <p:nvSpPr>
          <p:cNvPr id="3" name="Content Placeholder 2">
            <a:extLst>
              <a:ext uri="{FF2B5EF4-FFF2-40B4-BE49-F238E27FC236}">
                <a16:creationId xmlns:a16="http://schemas.microsoft.com/office/drawing/2014/main" id="{FF2F9A0A-091F-4021-B5D6-F86AC2B17153}"/>
              </a:ext>
            </a:extLst>
          </p:cNvPr>
          <p:cNvSpPr>
            <a:spLocks noGrp="1"/>
          </p:cNvSpPr>
          <p:nvPr>
            <p:ph idx="1"/>
          </p:nvPr>
        </p:nvSpPr>
        <p:spPr>
          <a:xfrm>
            <a:off x="574964" y="1773383"/>
            <a:ext cx="10162309" cy="4264486"/>
          </a:xfrm>
        </p:spPr>
        <p:txBody>
          <a:bodyPr>
            <a:normAutofit/>
          </a:bodyPr>
          <a:lstStyle/>
          <a:p>
            <a:pPr marL="0" indent="0">
              <a:spcAft>
                <a:spcPts val="600"/>
              </a:spcAft>
              <a:buNone/>
            </a:pPr>
            <a:r>
              <a:rPr lang="en-US" sz="2400" dirty="0"/>
              <a:t>There are four broad areas of need and a child may have needs across some or all of these areas. Their needs can change over time and should inform the level of support they require.</a:t>
            </a:r>
          </a:p>
          <a:p>
            <a:pPr marL="0" indent="0">
              <a:spcAft>
                <a:spcPts val="600"/>
              </a:spcAft>
              <a:buNone/>
            </a:pPr>
            <a:r>
              <a:rPr lang="en-US" sz="2400" dirty="0">
                <a:solidFill>
                  <a:srgbClr val="992283"/>
                </a:solidFill>
              </a:rPr>
              <a:t>1. Communication and Interaction: </a:t>
            </a:r>
            <a:r>
              <a:rPr lang="en-US" sz="2400" dirty="0"/>
              <a:t>Difficulty with speech and language development and/or social communication and interaction. This means the child or young person may have difficulty saying what they want, understanding others and developing relationships.</a:t>
            </a:r>
          </a:p>
          <a:p>
            <a:pPr marL="0" indent="0">
              <a:spcAft>
                <a:spcPts val="600"/>
              </a:spcAft>
              <a:buNone/>
            </a:pPr>
            <a:r>
              <a:rPr lang="en-US" sz="2400" dirty="0">
                <a:solidFill>
                  <a:srgbClr val="992283"/>
                </a:solidFill>
              </a:rPr>
              <a:t>2. Cognition and Learning: </a:t>
            </a:r>
            <a:r>
              <a:rPr lang="en-US" sz="2400" dirty="0"/>
              <a:t>Children or young people have difficulty learning or remembering basic skills. They learn differently from others and may have difficulty with literacy or numeracy or learn at a slower pace.</a:t>
            </a:r>
          </a:p>
        </p:txBody>
      </p:sp>
    </p:spTree>
    <p:extLst>
      <p:ext uri="{BB962C8B-B14F-4D97-AF65-F5344CB8AC3E}">
        <p14:creationId xmlns:p14="http://schemas.microsoft.com/office/powerpoint/2010/main" val="1919340381"/>
      </p:ext>
    </p:extLst>
  </p:cSld>
  <p:clrMapOvr>
    <a:masterClrMapping/>
  </p:clrMapOvr>
</p:sld>
</file>

<file path=ppt/theme/theme1.xml><?xml version="1.0" encoding="utf-8"?>
<a:theme xmlns:a="http://schemas.openxmlformats.org/drawingml/2006/main" name="WCC Burgundy">
  <a:themeElements>
    <a:clrScheme name="WCF Colours">
      <a:dk1>
        <a:srgbClr val="000000"/>
      </a:dk1>
      <a:lt1>
        <a:srgbClr val="FFFFFF"/>
      </a:lt1>
      <a:dk2>
        <a:srgbClr val="842F7E"/>
      </a:dk2>
      <a:lt2>
        <a:srgbClr val="E7E6E6"/>
      </a:lt2>
      <a:accent1>
        <a:srgbClr val="D0297B"/>
      </a:accent1>
      <a:accent2>
        <a:srgbClr val="256FAA"/>
      </a:accent2>
      <a:accent3>
        <a:srgbClr val="E2632D"/>
      </a:accent3>
      <a:accent4>
        <a:srgbClr val="443174"/>
      </a:accent4>
      <a:accent5>
        <a:srgbClr val="2BB6C1"/>
      </a:accent5>
      <a:accent6>
        <a:srgbClr val="80BD55"/>
      </a:accent6>
      <a:hlink>
        <a:srgbClr val="F1AE2A"/>
      </a:hlink>
      <a:folHlink>
        <a:srgbClr val="D0297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CC-Burgandy" id="{8E5FE972-3999-1345-8DCB-DDE88C3FA02A}" vid="{26BBAEC4-52EB-AE40-8929-16501F361E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DD59742A37B444A84D3E105C55420F" ma:contentTypeVersion="6" ma:contentTypeDescription="Create a new document." ma:contentTypeScope="" ma:versionID="a6771e0d9e5dc51416990d37933648af">
  <xsd:schema xmlns:xsd="http://www.w3.org/2001/XMLSchema" xmlns:xs="http://www.w3.org/2001/XMLSchema" xmlns:p="http://schemas.microsoft.com/office/2006/metadata/properties" xmlns:ns2="ef972c29-a07c-413e-9093-8a2160704591" xmlns:ns3="21dd6fd9-f1cd-40bc-98ab-f23ae9c362c5" targetNamespace="http://schemas.microsoft.com/office/2006/metadata/properties" ma:root="true" ma:fieldsID="5bbcac663ed38d2ea7fa0d8f144e01b8" ns2:_="" ns3:_="">
    <xsd:import namespace="ef972c29-a07c-413e-9093-8a2160704591"/>
    <xsd:import namespace="21dd6fd9-f1cd-40bc-98ab-f23ae9c362c5"/>
    <xsd:element name="properties">
      <xsd:complexType>
        <xsd:sequence>
          <xsd:element name="documentManagement">
            <xsd:complexType>
              <xsd:all>
                <xsd:element ref="ns2:n96ed45d8aa842e9ab2763829cd62caf" minOccurs="0"/>
                <xsd:element ref="ns2:TaxCatchAll" minOccurs="0"/>
                <xsd:element ref="ns3:Type_x0020_of_x0020_fil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72c29-a07c-413e-9093-8a2160704591" elementFormDefault="qualified">
    <xsd:import namespace="http://schemas.microsoft.com/office/2006/documentManagement/types"/>
    <xsd:import namespace="http://schemas.microsoft.com/office/infopath/2007/PartnerControls"/>
    <xsd:element name="n96ed45d8aa842e9ab2763829cd62caf" ma:index="9" nillable="true" ma:taxonomy="true" ma:internalName="n96ed45d8aa842e9ab2763829cd62caf" ma:taxonomyFieldName="Global_x0020_WCF_x0020_Secondary" ma:displayName="Global WCF Secondary" ma:default="" ma:fieldId="{796ed45d-8aa8-42e9-ab27-63829cd62caf}" ma:taxonomyMulti="true" ma:sspId="69055dc2-26ad-43de-a66d-de702ec6dd99" ma:termSetId="ce99bbb6-804d-4b62-bae9-4110452ec4ab"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8b7d1952-8595-4dec-96c1-867a42692f0f}" ma:internalName="TaxCatchAll" ma:showField="CatchAllData" ma:web="ef972c29-a07c-413e-9093-8a216070459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1dd6fd9-f1cd-40bc-98ab-f23ae9c362c5" elementFormDefault="qualified">
    <xsd:import namespace="http://schemas.microsoft.com/office/2006/documentManagement/types"/>
    <xsd:import namespace="http://schemas.microsoft.com/office/infopath/2007/PartnerControls"/>
    <xsd:element name="Type_x0020_of_x0020_file" ma:index="11" nillable="true" ma:displayName="Type of file" ma:default="Induction Pack" ma:format="Dropdown" ma:internalName="Type_x0020_of_x0020_file">
      <xsd:simpleType>
        <xsd:restriction base="dms:Choice">
          <xsd:enumeration value="Induction Pack"/>
          <xsd:enumeration value="Email Signature"/>
          <xsd:enumeration value="Letter Template"/>
          <xsd:enumeration value="Report Template"/>
          <xsd:enumeration value="Presentation Template"/>
          <xsd:enumeration value="Forms"/>
          <xsd:enumeration value="Brand Logos and Guidance"/>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ype_x0020_of_x0020_file xmlns="21dd6fd9-f1cd-40bc-98ab-f23ae9c362c5">Presentation Template</Type_x0020_of_x0020_file>
    <TaxCatchAll xmlns="ef972c29-a07c-413e-9093-8a2160704591">
      <Value>133</Value>
    </TaxCatchAll>
    <n96ed45d8aa842e9ab2763829cd62caf xmlns="ef972c29-a07c-413e-9093-8a2160704591">
      <Terms xmlns="http://schemas.microsoft.com/office/infopath/2007/PartnerControls">
        <TermInfo xmlns="http://schemas.microsoft.com/office/infopath/2007/PartnerControls">
          <TermName xmlns="http://schemas.microsoft.com/office/infopath/2007/PartnerControls">Inductiondocs</TermName>
          <TermId xmlns="http://schemas.microsoft.com/office/infopath/2007/PartnerControls">5df513af-5b26-4708-9cd6-065e253bf2ef</TermId>
        </TermInfo>
      </Terms>
    </n96ed45d8aa842e9ab2763829cd62caf>
  </documentManagement>
</p:properties>
</file>

<file path=customXml/itemProps1.xml><?xml version="1.0" encoding="utf-8"?>
<ds:datastoreItem xmlns:ds="http://schemas.openxmlformats.org/officeDocument/2006/customXml" ds:itemID="{7B80B2A5-7EE6-4549-8EC8-40B4DD44A3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72c29-a07c-413e-9093-8a2160704591"/>
    <ds:schemaRef ds:uri="21dd6fd9-f1cd-40bc-98ab-f23ae9c362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5E7E5A-A1F7-46B9-BEF5-83EE4657FB0B}">
  <ds:schemaRefs>
    <ds:schemaRef ds:uri="http://schemas.microsoft.com/sharepoint/v3/contenttype/forms"/>
  </ds:schemaRefs>
</ds:datastoreItem>
</file>

<file path=customXml/itemProps3.xml><?xml version="1.0" encoding="utf-8"?>
<ds:datastoreItem xmlns:ds="http://schemas.openxmlformats.org/officeDocument/2006/customXml" ds:itemID="{46083723-F185-47FC-9FEA-B2D32E7D4FF3}">
  <ds:schemaRefs>
    <ds:schemaRef ds:uri="http://schemas.microsoft.com/office/2006/metadata/properties"/>
    <ds:schemaRef ds:uri="http://schemas.microsoft.com/office/infopath/2007/PartnerControls"/>
    <ds:schemaRef ds:uri="21dd6fd9-f1cd-40bc-98ab-f23ae9c362c5"/>
    <ds:schemaRef ds:uri="ef972c29-a07c-413e-9093-8a2160704591"/>
  </ds:schemaRefs>
</ds:datastoreItem>
</file>

<file path=docProps/app.xml><?xml version="1.0" encoding="utf-8"?>
<Properties xmlns="http://schemas.openxmlformats.org/officeDocument/2006/extended-properties" xmlns:vt="http://schemas.openxmlformats.org/officeDocument/2006/docPropsVTypes">
  <TotalTime>702</TotalTime>
  <Words>4167</Words>
  <Application>Microsoft Office PowerPoint</Application>
  <PresentationFormat>Widescreen</PresentationFormat>
  <Paragraphs>185</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Symbol</vt:lpstr>
      <vt:lpstr>VAG Rounded Std Thin</vt:lpstr>
      <vt:lpstr>WCC Burgundy</vt:lpstr>
      <vt:lpstr>The SEN Graduated Response  in Worcestershire </vt:lpstr>
      <vt:lpstr>Aims and Objectives</vt:lpstr>
      <vt:lpstr>The Vision for SEND</vt:lpstr>
      <vt:lpstr>What happens when a child or young person is not making progress?</vt:lpstr>
      <vt:lpstr>What happens when a child or young person is not making progress? (Continued)</vt:lpstr>
      <vt:lpstr>If a child or young person needs more support, who should be involved?</vt:lpstr>
      <vt:lpstr>If a child or young person needs more support, who should be involved? (Continued)</vt:lpstr>
      <vt:lpstr>Definition of SEND</vt:lpstr>
      <vt:lpstr>Areas of Special Educational Need </vt:lpstr>
      <vt:lpstr>Areas of Special Educational Need (Continued) </vt:lpstr>
      <vt:lpstr>Identifying SEN in schools and settings</vt:lpstr>
      <vt:lpstr>What is the Graduated Response? </vt:lpstr>
      <vt:lpstr>The Graduated Response in Worcestershire</vt:lpstr>
      <vt:lpstr>The Graduated Response - SEN support </vt:lpstr>
      <vt:lpstr>The Graduated Response - SEN support (Continued) </vt:lpstr>
      <vt:lpstr>The Graduated Response</vt:lpstr>
      <vt:lpstr>SEN Support in schools and settings</vt:lpstr>
      <vt:lpstr>SEN Support in schools and settings (Continued)</vt:lpstr>
      <vt:lpstr>If a child or young person requires SEN Support, who should be involved?</vt:lpstr>
      <vt:lpstr>Roles and Responsibilities</vt:lpstr>
      <vt:lpstr>Roles and Responsibilities (Continued)</vt:lpstr>
      <vt:lpstr>Assess</vt:lpstr>
      <vt:lpstr>Assess (Continued)</vt:lpstr>
      <vt:lpstr>Assess - Reflection…</vt:lpstr>
      <vt:lpstr>Plan</vt:lpstr>
      <vt:lpstr>Planning SEN Support</vt:lpstr>
      <vt:lpstr>SEN Support - Reasonable adjustments</vt:lpstr>
      <vt:lpstr>Planning SEN Support </vt:lpstr>
      <vt:lpstr>Targeted Support</vt:lpstr>
      <vt:lpstr>Plan - Reflection…</vt:lpstr>
      <vt:lpstr>Plan - Reflection…(Continued)</vt:lpstr>
      <vt:lpstr>Do</vt:lpstr>
      <vt:lpstr>Do – Involving children and young people in their learning journey</vt:lpstr>
      <vt:lpstr>Do - Reflection…</vt:lpstr>
      <vt:lpstr>Do - Reflection…(Continued)</vt:lpstr>
      <vt:lpstr>Review</vt:lpstr>
      <vt:lpstr>Review - Involving parents and pupils</vt:lpstr>
      <vt:lpstr>Involving Specialists</vt:lpstr>
      <vt:lpstr>Involving Specialists (Continued)</vt:lpstr>
      <vt:lpstr>Requesting an Education,  Health and Care needs assessment</vt:lpstr>
      <vt:lpstr>Education Health and Care Plans</vt:lpstr>
      <vt:lpstr>The SEN Support for each child will be different because it is designed to meet the needs of each individual child. There are broadly four levels of support available to children and young people, depending on their individual needs.</vt:lpstr>
      <vt:lpstr>Use of data and record keeping </vt:lpstr>
      <vt:lpstr>Review - Reflection…</vt:lpstr>
      <vt:lpstr>Review - Reflection…(Continued)</vt:lpstr>
      <vt:lpstr>SEN Information Report</vt:lpstr>
      <vt:lpstr>SEN Information Report (Continued)</vt:lpstr>
      <vt:lpstr>Support for parents and families</vt:lpstr>
      <vt:lpstr>Further reading and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Pretty, Helen</dc:creator>
  <cp:lastModifiedBy>Stevens, Jo</cp:lastModifiedBy>
  <cp:revision>113</cp:revision>
  <dcterms:created xsi:type="dcterms:W3CDTF">2019-04-17T15:23:43Z</dcterms:created>
  <dcterms:modified xsi:type="dcterms:W3CDTF">2022-12-20T14:14:54Z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0x010100ABDD59742A37B444A84D3E105C55420F</vt:lpwstr>
  </property>
  <property fmtid="{D5CDD505-2E9C-101B-9397-08002B2CF9AE}" pid="3" name="Global WCF Secondary">
    <vt:lpwstr>133;#Inductiondocs|5df513af-5b26-4708-9cd6-065e253bf2ef</vt:lpwstr>
  </property>
</Properties>
</file>