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6"/>
  </p:notesMasterIdLst>
  <p:sldIdLst>
    <p:sldId id="256" r:id="rId5"/>
    <p:sldId id="258"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282" r:id="rId29"/>
    <p:sldId id="281" r:id="rId30"/>
    <p:sldId id="276" r:id="rId31"/>
    <p:sldId id="279" r:id="rId32"/>
    <p:sldId id="280" r:id="rId33"/>
    <p:sldId id="283" r:id="rId34"/>
    <p:sldId id="25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8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79852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3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D7DC6C8-47E7-B113-0E86-F8433713613D}"/>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3EE6D3C3-B309-EFF8-6D79-8678AA1FFFDF}"/>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722DB3F1-6B95-ED50-EE58-0A1F170FA25C}"/>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55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381D326C-7C3C-9C24-997B-87AD44F8930B}"/>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9A6690D5-BD71-7141-E272-6B8C6E5B5ABD}"/>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4A97B390-1A8C-9779-19FD-0441E6A5B4DE}"/>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13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23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216BDEFF-4BF4-A546-DCF4-0CC4DE471A03}"/>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6337AAD4-6291-CBB2-21EF-5BD465CAD3B4}"/>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01B2A0D8-6EE3-EEFB-1917-EA94D7FCA575}"/>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08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6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472183" y="2130425"/>
            <a:ext cx="7013447"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778508"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3072606" y="511969"/>
            <a:ext cx="3959225" cy="72691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129942" y="2569305"/>
            <a:ext cx="5056314"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1377854" y="1027017"/>
            <a:ext cx="5056314" cy="514197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71599" y="4406900"/>
            <a:ext cx="7123113"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371599" y="2906713"/>
            <a:ext cx="7123113"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141732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6636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417320" y="2193481"/>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417320" y="2871216"/>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57089" y="2193798"/>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57089" y="2871215"/>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508759" y="1069848"/>
            <a:ext cx="3008313" cy="11051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636007" y="1069848"/>
            <a:ext cx="4050791" cy="505631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508759" y="2203703"/>
            <a:ext cx="3008313" cy="392245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468943"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2468943" y="1179575"/>
            <a:ext cx="5486399" cy="3547998"/>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468943"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schoolleaders.thekeysupport.com/pupils-and-parents/safeguarding/managing-safeguarding/digital-dictionary/" TargetMode="External"/><Relationship Id="rId3" Type="http://schemas.openxmlformats.org/officeDocument/2006/relationships/hyperlink" Target="https://www.safeguardingchildren.co.uk/wp-content/uploads/2021/11/DEX004a_Emoji-Dictionary-A5-Leaflet_V2_DIGITAL.pdf" TargetMode="External"/><Relationship Id="rId7" Type="http://schemas.openxmlformats.org/officeDocument/2006/relationships/image" Target="../media/image10.emf"/><Relationship Id="rId2" Type="http://schemas.openxmlformats.org/officeDocument/2006/relationships/hyperlink" Target="https://docs.google.com/document/d/1P87AgKzeuHEUeeryg1CQolv16vc_vlnGI0b9_Jy7t0A/edit?tab=t.0#heading=h.9r3q08grehay" TargetMode="Externa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turner1@worcestershire.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kwalton@worcestershire.gov.uk" TargetMode="External"/><Relationship Id="rId5" Type="http://schemas.openxmlformats.org/officeDocument/2006/relationships/hyperlink" Target="mailto:chubbard@worcestershire.gov.uk" TargetMode="External"/><Relationship Id="rId4" Type="http://schemas.openxmlformats.org/officeDocument/2006/relationships/hyperlink" Target="mailto:ghowells@worcestershire.gov.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luminova@bfb-labs.com" TargetMode="External"/><Relationship Id="rId2" Type="http://schemas.openxmlformats.org/officeDocument/2006/relationships/hyperlink" Target="https://drive.google.com/drive/folders/1T4tK5qx3LM-fWx0rw6NMYZpoKIEaZ95-"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orcestershire.gov.uk/council-services/schools-education-and-learning/send-local-offer/all-age-disability-0-25-years-service-send/send-services" TargetMode="External"/><Relationship Id="rId2" Type="http://schemas.openxmlformats.org/officeDocument/2006/relationships/hyperlink" Target="https://www.worcestershire.gov.uk/council-services/schools-education-and-learning/send-local-offer/ehcp-education-health-and-care-pla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Subtitle 2">
            <a:extLst>
              <a:ext uri="{FF2B5EF4-FFF2-40B4-BE49-F238E27FC236}">
                <a16:creationId xmlns:a16="http://schemas.microsoft.com/office/drawing/2014/main" id="{39EAB894-67AA-441E-85B4-FFDFB63728AC}"/>
              </a:ext>
            </a:extLst>
          </p:cNvPr>
          <p:cNvSpPr>
            <a:spLocks noGrp="1"/>
          </p:cNvSpPr>
          <p:nvPr>
            <p:ph type="subTitle" idx="1"/>
          </p:nvPr>
        </p:nvSpPr>
        <p:spPr/>
        <p:txBody>
          <a:bodyPr/>
          <a:lstStyle/>
          <a:p>
            <a:endParaRPr lang="en-US" dirty="0"/>
          </a:p>
        </p:txBody>
      </p:sp>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838941" y="1052736"/>
            <a:ext cx="7013447" cy="2019040"/>
          </a:xfrm>
        </p:spPr>
        <p:txBody>
          <a:bodyPr/>
          <a:lstStyle/>
          <a:p>
            <a:br>
              <a:rPr lang="en-GB" sz="3200" b="1" dirty="0">
                <a:solidFill>
                  <a:schemeClr val="accent4"/>
                </a:solidFill>
              </a:rPr>
            </a:br>
            <a:r>
              <a:rPr lang="en-GB" sz="4000" b="1" dirty="0">
                <a:solidFill>
                  <a:schemeClr val="accent4"/>
                </a:solidFill>
              </a:rPr>
              <a:t>Designated Teacher </a:t>
            </a:r>
            <a:br>
              <a:rPr lang="en-GB" sz="4000" b="1" dirty="0">
                <a:solidFill>
                  <a:schemeClr val="accent4"/>
                </a:solidFill>
              </a:rPr>
            </a:br>
            <a:r>
              <a:rPr lang="en-GB" sz="4000" b="1" dirty="0">
                <a:solidFill>
                  <a:schemeClr val="accent4"/>
                </a:solidFill>
              </a:rPr>
              <a:t>Updates and Guidance Session</a:t>
            </a:r>
            <a:br>
              <a:rPr lang="en-GB" sz="4000" b="1" dirty="0">
                <a:solidFill>
                  <a:schemeClr val="accent4"/>
                </a:solidFill>
              </a:rPr>
            </a:br>
            <a:r>
              <a:rPr lang="en-GB" sz="4000" b="1" dirty="0">
                <a:solidFill>
                  <a:schemeClr val="accent4"/>
                </a:solidFill>
              </a:rPr>
              <a:t>Summer 2025</a:t>
            </a:r>
            <a:br>
              <a:rPr lang="en-GB" sz="4400" b="1" dirty="0">
                <a:solidFill>
                  <a:schemeClr val="tx2">
                    <a:lumMod val="60000"/>
                    <a:lumOff val="40000"/>
                  </a:schemeClr>
                </a:solidFill>
              </a:rPr>
            </a:br>
            <a:endParaRPr lang="en-US" dirty="0"/>
          </a:p>
        </p:txBody>
      </p:sp>
      <p:pic>
        <p:nvPicPr>
          <p:cNvPr id="2" name="Picture 1">
            <a:extLst>
              <a:ext uri="{FF2B5EF4-FFF2-40B4-BE49-F238E27FC236}">
                <a16:creationId xmlns:a16="http://schemas.microsoft.com/office/drawing/2014/main" id="{C83221A3-E6B6-914C-03CD-7802A66FD15E}"/>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5860" y="3212976"/>
            <a:ext cx="6359610" cy="22016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0D1A-AB65-C0A0-637E-1A19BCE02A17}"/>
              </a:ext>
            </a:extLst>
          </p:cNvPr>
          <p:cNvSpPr>
            <a:spLocks noGrp="1"/>
          </p:cNvSpPr>
          <p:nvPr>
            <p:ph type="ctrTitle"/>
          </p:nvPr>
        </p:nvSpPr>
        <p:spPr>
          <a:xfrm>
            <a:off x="1165860" y="620688"/>
            <a:ext cx="7013447" cy="1470024"/>
          </a:xfrm>
        </p:spPr>
        <p:txBody>
          <a:bodyPr/>
          <a:lstStyle/>
          <a:p>
            <a:r>
              <a:rPr lang="en-GB" dirty="0"/>
              <a:t>What do they mean?</a:t>
            </a:r>
          </a:p>
        </p:txBody>
      </p:sp>
      <p:pic>
        <p:nvPicPr>
          <p:cNvPr id="8" name="Picture 7">
            <a:extLst>
              <a:ext uri="{FF2B5EF4-FFF2-40B4-BE49-F238E27FC236}">
                <a16:creationId xmlns:a16="http://schemas.microsoft.com/office/drawing/2014/main" id="{6EB554F7-6DB1-E616-906D-07DB620D49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18518" y="2089034"/>
            <a:ext cx="4541914" cy="2036240"/>
          </a:xfrm>
          <a:prstGeom prst="rect">
            <a:avLst/>
          </a:prstGeom>
        </p:spPr>
      </p:pic>
      <p:sp>
        <p:nvSpPr>
          <p:cNvPr id="3" name="Subtitle 2">
            <a:extLst>
              <a:ext uri="{FF2B5EF4-FFF2-40B4-BE49-F238E27FC236}">
                <a16:creationId xmlns:a16="http://schemas.microsoft.com/office/drawing/2014/main" id="{FC76D052-C829-44ED-1942-E967C68AE91B}"/>
              </a:ext>
            </a:extLst>
          </p:cNvPr>
          <p:cNvSpPr>
            <a:spLocks noGrp="1"/>
          </p:cNvSpPr>
          <p:nvPr>
            <p:ph type="subTitle" idx="1"/>
          </p:nvPr>
        </p:nvSpPr>
        <p:spPr>
          <a:xfrm>
            <a:off x="683568" y="1772816"/>
            <a:ext cx="7920880" cy="3865984"/>
          </a:xfrm>
        </p:spPr>
        <p:txBody>
          <a:bodyPr/>
          <a:lstStyle/>
          <a:p>
            <a:endParaRPr lang="en-GB" sz="6000" dirty="0"/>
          </a:p>
        </p:txBody>
      </p:sp>
      <p:sp>
        <p:nvSpPr>
          <p:cNvPr id="5" name="TextBox 4">
            <a:extLst>
              <a:ext uri="{FF2B5EF4-FFF2-40B4-BE49-F238E27FC236}">
                <a16:creationId xmlns:a16="http://schemas.microsoft.com/office/drawing/2014/main" id="{35F4C8A0-D058-6CA3-8435-3B277658E6EC}"/>
              </a:ext>
            </a:extLst>
          </p:cNvPr>
          <p:cNvSpPr txBox="1"/>
          <p:nvPr/>
        </p:nvSpPr>
        <p:spPr>
          <a:xfrm>
            <a:off x="1404779" y="3303159"/>
            <a:ext cx="4572000" cy="1015663"/>
          </a:xfrm>
          <a:prstGeom prst="rect">
            <a:avLst/>
          </a:prstGeom>
          <a:noFill/>
        </p:spPr>
        <p:txBody>
          <a:bodyPr wrap="square">
            <a:spAutoFit/>
          </a:bodyPr>
          <a:lstStyle/>
          <a:p>
            <a:r>
              <a:rPr lang="en-GB" sz="6000" b="0" i="0" dirty="0">
                <a:solidFill>
                  <a:srgbClr val="1D1E1C"/>
                </a:solidFill>
                <a:effectLst/>
                <a:latin typeface="Quicksand"/>
              </a:rPr>
              <a:t>💜</a:t>
            </a:r>
            <a:r>
              <a:rPr lang="en-GB" sz="1400" b="0" i="0" dirty="0">
                <a:solidFill>
                  <a:srgbClr val="1D1E1C"/>
                </a:solidFill>
                <a:effectLst/>
                <a:latin typeface="Quicksand"/>
              </a:rPr>
              <a:t> </a:t>
            </a:r>
            <a:endParaRPr lang="en-GB" dirty="0"/>
          </a:p>
        </p:txBody>
      </p:sp>
      <p:pic>
        <p:nvPicPr>
          <p:cNvPr id="7" name="Picture 6">
            <a:extLst>
              <a:ext uri="{FF2B5EF4-FFF2-40B4-BE49-F238E27FC236}">
                <a16:creationId xmlns:a16="http://schemas.microsoft.com/office/drawing/2014/main" id="{C1EE82D6-3AA1-8658-3746-ABFD7CF5EF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04048" y="3637132"/>
            <a:ext cx="2762103" cy="1312310"/>
          </a:xfrm>
          <a:prstGeom prst="rect">
            <a:avLst/>
          </a:prstGeom>
        </p:spPr>
      </p:pic>
      <p:sp>
        <p:nvSpPr>
          <p:cNvPr id="9" name="TextBox 8">
            <a:extLst>
              <a:ext uri="{FF2B5EF4-FFF2-40B4-BE49-F238E27FC236}">
                <a16:creationId xmlns:a16="http://schemas.microsoft.com/office/drawing/2014/main" id="{871ACE20-011B-C84D-C147-6A4DF6D27D8B}"/>
              </a:ext>
            </a:extLst>
          </p:cNvPr>
          <p:cNvSpPr txBox="1"/>
          <p:nvPr/>
        </p:nvSpPr>
        <p:spPr>
          <a:xfrm>
            <a:off x="3275856" y="5283415"/>
            <a:ext cx="2286000" cy="481670"/>
          </a:xfrm>
          <a:prstGeom prst="rect">
            <a:avLst/>
          </a:prstGeom>
          <a:noFill/>
        </p:spPr>
        <p:txBody>
          <a:bodyPr wrap="square">
            <a:spAutoFit/>
          </a:bodyPr>
          <a:lstStyle/>
          <a:p>
            <a:pPr algn="l" fontAlgn="base">
              <a:lnSpc>
                <a:spcPts val="1950"/>
              </a:lnSpc>
            </a:pPr>
            <a:r>
              <a:rPr lang="en-GB" sz="6000" b="1" i="0" dirty="0">
                <a:solidFill>
                  <a:srgbClr val="242424"/>
                </a:solidFill>
                <a:effectLst/>
                <a:latin typeface="__modernEra_c3fd28"/>
              </a:rPr>
              <a:t>🌽</a:t>
            </a:r>
          </a:p>
        </p:txBody>
      </p:sp>
    </p:spTree>
    <p:extLst>
      <p:ext uri="{BB962C8B-B14F-4D97-AF65-F5344CB8AC3E}">
        <p14:creationId xmlns:p14="http://schemas.microsoft.com/office/powerpoint/2010/main" val="389738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2AD096-5E6C-2296-EA39-D1E867CA9CB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1536" y="4797152"/>
            <a:ext cx="4938188" cy="1609483"/>
          </a:xfrm>
          <a:prstGeom prst="rect">
            <a:avLst/>
          </a:prstGeom>
        </p:spPr>
      </p:pic>
      <p:sp>
        <p:nvSpPr>
          <p:cNvPr id="2" name="Title 1">
            <a:extLst>
              <a:ext uri="{FF2B5EF4-FFF2-40B4-BE49-F238E27FC236}">
                <a16:creationId xmlns:a16="http://schemas.microsoft.com/office/drawing/2014/main" id="{DDEDA7A9-F3AD-E020-C3EE-06FE34D64FDF}"/>
              </a:ext>
            </a:extLst>
          </p:cNvPr>
          <p:cNvSpPr>
            <a:spLocks noGrp="1"/>
          </p:cNvSpPr>
          <p:nvPr>
            <p:ph type="ctrTitle"/>
          </p:nvPr>
        </p:nvSpPr>
        <p:spPr>
          <a:xfrm>
            <a:off x="2634457" y="764704"/>
            <a:ext cx="5544850" cy="5179640"/>
          </a:xfrm>
        </p:spPr>
        <p:txBody>
          <a:bodyPr/>
          <a:lstStyle/>
          <a:p>
            <a:pPr algn="l"/>
            <a:r>
              <a:rPr lang="en-US" sz="1800" b="0" i="0" dirty="0">
                <a:solidFill>
                  <a:srgbClr val="212529"/>
                </a:solidFill>
                <a:effectLst/>
                <a:latin typeface="Open Sans" panose="020B0606030504020204" pitchFamily="34" charset="0"/>
              </a:rPr>
              <a:t>Used to show dominance, often linked to the idea that ‘men are kings.’ Sometimes used to mock men seen as too submissive to women.</a:t>
            </a: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r>
              <a:rPr lang="en-US" sz="1800" b="0" i="0" dirty="0">
                <a:solidFill>
                  <a:srgbClr val="212529"/>
                </a:solidFill>
                <a:effectLst/>
                <a:latin typeface="Open Sans" panose="020B0606030504020204" pitchFamily="34" charset="0"/>
              </a:rPr>
              <a:t>Nudes</a:t>
            </a: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r>
              <a:rPr lang="en-US" sz="1800" b="0" i="0" dirty="0">
                <a:solidFill>
                  <a:srgbClr val="212529"/>
                </a:solidFill>
                <a:effectLst/>
                <a:latin typeface="Open Sans" panose="020B0606030504020204" pitchFamily="34" charset="0"/>
              </a:rPr>
              <a:t>Porn</a:t>
            </a: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br>
              <a:rPr lang="en-US" sz="1800" b="0" i="0" dirty="0">
                <a:solidFill>
                  <a:srgbClr val="212529"/>
                </a:solidFill>
                <a:effectLst/>
                <a:latin typeface="Open Sans" panose="020B0606030504020204" pitchFamily="34" charset="0"/>
              </a:rPr>
            </a:br>
            <a:r>
              <a:rPr lang="en-US" sz="1800" b="0" i="0" dirty="0">
                <a:solidFill>
                  <a:srgbClr val="212529"/>
                </a:solidFill>
                <a:effectLst/>
                <a:latin typeface="Open Sans" panose="020B0606030504020204" pitchFamily="34" charset="0"/>
              </a:rPr>
              <a:t>Lust/horny</a:t>
            </a:r>
            <a:endParaRPr lang="en-GB" sz="1800" dirty="0"/>
          </a:p>
        </p:txBody>
      </p:sp>
      <p:pic>
        <p:nvPicPr>
          <p:cNvPr id="2050" name="Picture 2">
            <a:extLst>
              <a:ext uri="{FF2B5EF4-FFF2-40B4-BE49-F238E27FC236}">
                <a16:creationId xmlns:a16="http://schemas.microsoft.com/office/drawing/2014/main" id="{D8FDC57A-7AE0-5F85-47FE-F276CA4F8A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92826"/>
            <a:ext cx="1579240" cy="1579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B666518-4F00-BA1A-4E69-789E648EC9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3528" y="2492896"/>
            <a:ext cx="2761727" cy="1310754"/>
          </a:xfrm>
          <a:prstGeom prst="rect">
            <a:avLst/>
          </a:prstGeom>
        </p:spPr>
      </p:pic>
      <p:pic>
        <p:nvPicPr>
          <p:cNvPr id="6" name="Picture 5">
            <a:extLst>
              <a:ext uri="{FF2B5EF4-FFF2-40B4-BE49-F238E27FC236}">
                <a16:creationId xmlns:a16="http://schemas.microsoft.com/office/drawing/2014/main" id="{3E5534BC-01A6-0282-ABD1-DA066EF65C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1536" y="3573016"/>
            <a:ext cx="1950889" cy="1603387"/>
          </a:xfrm>
          <a:prstGeom prst="rect">
            <a:avLst/>
          </a:prstGeom>
        </p:spPr>
      </p:pic>
    </p:spTree>
    <p:extLst>
      <p:ext uri="{BB962C8B-B14F-4D97-AF65-F5344CB8AC3E}">
        <p14:creationId xmlns:p14="http://schemas.microsoft.com/office/powerpoint/2010/main" val="260387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CF00-0627-9301-0FA4-8B138DB4EFD4}"/>
              </a:ext>
            </a:extLst>
          </p:cNvPr>
          <p:cNvSpPr>
            <a:spLocks noGrp="1"/>
          </p:cNvSpPr>
          <p:nvPr>
            <p:ph type="ctrTitle"/>
          </p:nvPr>
        </p:nvSpPr>
        <p:spPr>
          <a:xfrm>
            <a:off x="1137284" y="260648"/>
            <a:ext cx="7013447" cy="1470024"/>
          </a:xfrm>
        </p:spPr>
        <p:txBody>
          <a:bodyPr/>
          <a:lstStyle/>
          <a:p>
            <a:r>
              <a:rPr lang="en-GB" dirty="0"/>
              <a:t>Why should we be worried?</a:t>
            </a:r>
          </a:p>
        </p:txBody>
      </p:sp>
      <p:sp>
        <p:nvSpPr>
          <p:cNvPr id="3" name="Subtitle 2">
            <a:extLst>
              <a:ext uri="{FF2B5EF4-FFF2-40B4-BE49-F238E27FC236}">
                <a16:creationId xmlns:a16="http://schemas.microsoft.com/office/drawing/2014/main" id="{8832D3AE-3DDB-1D0F-4862-388DCD814165}"/>
              </a:ext>
            </a:extLst>
          </p:cNvPr>
          <p:cNvSpPr>
            <a:spLocks noGrp="1"/>
          </p:cNvSpPr>
          <p:nvPr>
            <p:ph type="subTitle" idx="1"/>
          </p:nvPr>
        </p:nvSpPr>
        <p:spPr>
          <a:xfrm>
            <a:off x="467544" y="1844824"/>
            <a:ext cx="8352928" cy="4320480"/>
          </a:xfrm>
        </p:spPr>
        <p:txBody>
          <a:bodyPr/>
          <a:lstStyle/>
          <a:p>
            <a:pPr marR="180340" algn="l">
              <a:spcAft>
                <a:spcPts val="600"/>
              </a:spcAft>
              <a:buNone/>
              <a:tabLst>
                <a:tab pos="228600" algn="l"/>
                <a:tab pos="457200" algn="l"/>
              </a:tabLst>
            </a:pPr>
            <a:r>
              <a:rPr lang="en-GB" sz="2000" dirty="0">
                <a:solidFill>
                  <a:schemeClr val="tx1"/>
                </a:solidFill>
                <a:effectLst/>
                <a:latin typeface="Arial" panose="020B0604020202020204" pitchFamily="34" charset="0"/>
                <a:ea typeface="MS Mincho" panose="02020609040205080304" pitchFamily="49" charset="-128"/>
              </a:rPr>
              <a:t>Children, and especially boys, might get involved in these online communities as it gives them a sense of self-worth, belonging and security. </a:t>
            </a:r>
          </a:p>
          <a:p>
            <a:pPr marR="180340" algn="l">
              <a:spcAft>
                <a:spcPts val="600"/>
              </a:spcAft>
              <a:buNone/>
              <a:tabLst>
                <a:tab pos="228600" algn="l"/>
                <a:tab pos="457200" algn="l"/>
              </a:tabLst>
            </a:pPr>
            <a:r>
              <a:rPr lang="en-GB" sz="2000" dirty="0">
                <a:solidFill>
                  <a:schemeClr val="tx1"/>
                </a:solidFill>
                <a:effectLst/>
                <a:latin typeface="Arial" panose="020B0604020202020204" pitchFamily="34" charset="0"/>
                <a:ea typeface="MS Mincho" panose="02020609040205080304" pitchFamily="49" charset="-128"/>
              </a:rPr>
              <a:t>They can be strongly influenced, and even radicalised, by what they see.</a:t>
            </a:r>
          </a:p>
          <a:p>
            <a:pPr marR="180340" algn="l">
              <a:spcAft>
                <a:spcPts val="600"/>
              </a:spcAft>
              <a:buNone/>
              <a:tabLst>
                <a:tab pos="228600" algn="l"/>
                <a:tab pos="457200" algn="l"/>
              </a:tabLst>
            </a:pPr>
            <a:r>
              <a:rPr lang="en-GB" sz="2000" dirty="0">
                <a:solidFill>
                  <a:schemeClr val="tx1"/>
                </a:solidFill>
                <a:effectLst/>
                <a:latin typeface="Arial" panose="020B0604020202020204" pitchFamily="34" charset="0"/>
                <a:ea typeface="MS Mincho" panose="02020609040205080304" pitchFamily="49" charset="-128"/>
              </a:rPr>
              <a:t>Manosphere content promotes ideas such as:</a:t>
            </a:r>
          </a:p>
          <a:p>
            <a:pPr marL="342900" marR="180340" lvl="0" indent="-342900" algn="l">
              <a:spcAft>
                <a:spcPts val="600"/>
              </a:spcAft>
              <a:buFont typeface="Arial" panose="020B0604020202020204" pitchFamily="34" charset="0"/>
              <a:buChar char="•"/>
              <a:tabLst>
                <a:tab pos="228600" algn="l"/>
                <a:tab pos="457200" algn="l"/>
              </a:tabLst>
            </a:pPr>
            <a:r>
              <a:rPr lang="en-GB" sz="2000" dirty="0">
                <a:solidFill>
                  <a:schemeClr val="tx1"/>
                </a:solidFill>
                <a:effectLst/>
                <a:latin typeface="Arial" panose="020B0604020202020204" pitchFamily="34" charset="0"/>
                <a:ea typeface="MS Mincho" panose="02020609040205080304" pitchFamily="49" charset="-128"/>
              </a:rPr>
              <a:t>Men are more important and more powerful than women</a:t>
            </a:r>
          </a:p>
          <a:p>
            <a:pPr marL="342900" marR="180340" lvl="0" indent="-342900" algn="l">
              <a:spcAft>
                <a:spcPts val="600"/>
              </a:spcAft>
              <a:buFont typeface="Arial" panose="020B0604020202020204" pitchFamily="34" charset="0"/>
              <a:buChar char="•"/>
              <a:tabLst>
                <a:tab pos="228600" algn="l"/>
                <a:tab pos="457200" algn="l"/>
              </a:tabLst>
            </a:pPr>
            <a:r>
              <a:rPr lang="en-GB" sz="2000" dirty="0">
                <a:solidFill>
                  <a:schemeClr val="tx1"/>
                </a:solidFill>
                <a:effectLst/>
                <a:latin typeface="Arial" panose="020B0604020202020204" pitchFamily="34" charset="0"/>
                <a:ea typeface="MS Mincho" panose="02020609040205080304" pitchFamily="49" charset="-128"/>
              </a:rPr>
              <a:t>Violence against women is acceptable</a:t>
            </a:r>
          </a:p>
          <a:p>
            <a:pPr marR="180340" algn="l">
              <a:spcAft>
                <a:spcPts val="600"/>
              </a:spcAft>
            </a:pPr>
            <a:r>
              <a:rPr lang="en-GB" sz="2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This content also promotes unrealistic expectations that can lead to poor self-esteem and mental health issues. It preys on vulnerabilities of boys and young men, especially those related to feeling alone and being rejected by women and girls.</a:t>
            </a:r>
          </a:p>
          <a:p>
            <a:endParaRPr lang="en-GB" dirty="0"/>
          </a:p>
        </p:txBody>
      </p:sp>
    </p:spTree>
    <p:extLst>
      <p:ext uri="{BB962C8B-B14F-4D97-AF65-F5344CB8AC3E}">
        <p14:creationId xmlns:p14="http://schemas.microsoft.com/office/powerpoint/2010/main" val="412573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FE37-F097-0143-33EE-3C001050299B}"/>
              </a:ext>
            </a:extLst>
          </p:cNvPr>
          <p:cNvSpPr>
            <a:spLocks noGrp="1"/>
          </p:cNvSpPr>
          <p:nvPr>
            <p:ph type="ctrTitle"/>
          </p:nvPr>
        </p:nvSpPr>
        <p:spPr>
          <a:xfrm>
            <a:off x="1259632" y="548680"/>
            <a:ext cx="7013447" cy="792088"/>
          </a:xfrm>
        </p:spPr>
        <p:txBody>
          <a:bodyPr/>
          <a:lstStyle/>
          <a:p>
            <a:r>
              <a:rPr lang="en-GB" dirty="0"/>
              <a:t>What can you do?</a:t>
            </a:r>
          </a:p>
        </p:txBody>
      </p:sp>
      <p:sp>
        <p:nvSpPr>
          <p:cNvPr id="3" name="Subtitle 2">
            <a:extLst>
              <a:ext uri="{FF2B5EF4-FFF2-40B4-BE49-F238E27FC236}">
                <a16:creationId xmlns:a16="http://schemas.microsoft.com/office/drawing/2014/main" id="{6593F6BF-8700-373B-FA85-8341C85D9A43}"/>
              </a:ext>
            </a:extLst>
          </p:cNvPr>
          <p:cNvSpPr>
            <a:spLocks noGrp="1"/>
          </p:cNvSpPr>
          <p:nvPr>
            <p:ph type="subTitle" idx="1"/>
          </p:nvPr>
        </p:nvSpPr>
        <p:spPr>
          <a:xfrm>
            <a:off x="683568" y="1340768"/>
            <a:ext cx="8460432" cy="4298032"/>
          </a:xfrm>
        </p:spPr>
        <p:txBody>
          <a:bodyPr/>
          <a:lstStyle/>
          <a:p>
            <a:pPr marL="457200" indent="-457200" algn="l">
              <a:buFont typeface="Arial" panose="020B0604020202020204" pitchFamily="34" charset="0"/>
              <a:buChar char="•"/>
            </a:pPr>
            <a:r>
              <a:rPr lang="en-US" sz="1800" dirty="0">
                <a:solidFill>
                  <a:schemeClr val="tx1"/>
                </a:solidFill>
              </a:rPr>
              <a:t>Be curious not furious </a:t>
            </a:r>
          </a:p>
          <a:p>
            <a:pPr marL="457200" indent="-457200" algn="l">
              <a:buFont typeface="Arial" panose="020B0604020202020204" pitchFamily="34" charset="0"/>
              <a:buChar char="•"/>
            </a:pPr>
            <a:r>
              <a:rPr lang="en-US" sz="1800" dirty="0">
                <a:solidFill>
                  <a:schemeClr val="tx1"/>
                </a:solidFill>
              </a:rPr>
              <a:t>Ask open-ended, exploratory questions without imposing immediate judgement or correction.</a:t>
            </a:r>
          </a:p>
          <a:p>
            <a:pPr marL="457200" indent="-457200" algn="l">
              <a:buFont typeface="Arial" panose="020B0604020202020204" pitchFamily="34" charset="0"/>
              <a:buChar char="•"/>
            </a:pPr>
            <a:r>
              <a:rPr lang="en-US" sz="1800" dirty="0">
                <a:solidFill>
                  <a:schemeClr val="tx1"/>
                </a:solidFill>
              </a:rPr>
              <a:t>Use active, reflective listening </a:t>
            </a:r>
          </a:p>
          <a:p>
            <a:pPr marL="457200" indent="-457200" algn="l">
              <a:buFont typeface="Arial" panose="020B0604020202020204" pitchFamily="34" charset="0"/>
              <a:buChar char="•"/>
            </a:pPr>
            <a:r>
              <a:rPr lang="en-US" sz="1800" dirty="0">
                <a:solidFill>
                  <a:schemeClr val="tx1"/>
                </a:solidFill>
              </a:rPr>
              <a:t>Adopt a </a:t>
            </a:r>
            <a:r>
              <a:rPr lang="en-US" sz="1800" dirty="0" err="1">
                <a:solidFill>
                  <a:schemeClr val="tx1"/>
                </a:solidFill>
              </a:rPr>
              <a:t>non-judgemental</a:t>
            </a:r>
            <a:r>
              <a:rPr lang="en-US" sz="1800" dirty="0">
                <a:solidFill>
                  <a:schemeClr val="tx1"/>
                </a:solidFill>
              </a:rPr>
              <a:t> stance/presence </a:t>
            </a:r>
          </a:p>
          <a:p>
            <a:pPr marL="457200" indent="-457200" algn="l">
              <a:buFont typeface="Arial" panose="020B0604020202020204" pitchFamily="34" charset="0"/>
              <a:buChar char="•"/>
            </a:pPr>
            <a:r>
              <a:rPr lang="en-US" sz="1800" dirty="0">
                <a:solidFill>
                  <a:schemeClr val="tx1"/>
                </a:solidFill>
              </a:rPr>
              <a:t>Admit when you don’t have all the answers -demonstrating that it’s ok – and essential – to grow and change one’s views. Encourage reflective thinking.</a:t>
            </a:r>
          </a:p>
          <a:p>
            <a:pPr marL="457200" indent="-457200" algn="l">
              <a:buFont typeface="Arial" panose="020B0604020202020204" pitchFamily="34" charset="0"/>
              <a:buChar char="•"/>
            </a:pPr>
            <a:r>
              <a:rPr lang="en-US" sz="1800" dirty="0">
                <a:solidFill>
                  <a:schemeClr val="tx1"/>
                </a:solidFill>
              </a:rPr>
              <a:t>Sensitively identify underlying emotions, such as fear, insecurity, or a desire for acceptance, which often drive beliefs or </a:t>
            </a:r>
            <a:r>
              <a:rPr lang="en-US" sz="1800" dirty="0" err="1">
                <a:solidFill>
                  <a:schemeClr val="tx1"/>
                </a:solidFill>
              </a:rPr>
              <a:t>behaviours</a:t>
            </a:r>
            <a:r>
              <a:rPr lang="en-US" sz="1800" dirty="0">
                <a:solidFill>
                  <a:schemeClr val="tx1"/>
                </a:solidFill>
              </a:rPr>
              <a:t>. </a:t>
            </a:r>
          </a:p>
          <a:p>
            <a:pPr marL="457200" indent="-457200" algn="l">
              <a:buFont typeface="Arial" panose="020B0604020202020204" pitchFamily="34" charset="0"/>
              <a:buChar char="•"/>
            </a:pPr>
            <a:r>
              <a:rPr lang="en-US" sz="1800" dirty="0">
                <a:solidFill>
                  <a:schemeClr val="tx1"/>
                </a:solidFill>
              </a:rPr>
              <a:t>Establish respectful communication norms, clearly stating that derogatory or harmful language isn’t acceptable.</a:t>
            </a:r>
          </a:p>
          <a:p>
            <a:pPr marL="457200" indent="-457200" algn="l">
              <a:buFont typeface="Arial" panose="020B0604020202020204" pitchFamily="34" charset="0"/>
              <a:buChar char="•"/>
            </a:pPr>
            <a:r>
              <a:rPr lang="en-US" sz="1800" dirty="0">
                <a:solidFill>
                  <a:schemeClr val="tx1"/>
                </a:solidFill>
              </a:rPr>
              <a:t>Be comfortable with the uncomfortable. </a:t>
            </a:r>
            <a:r>
              <a:rPr lang="en-US" sz="1800" dirty="0" err="1">
                <a:solidFill>
                  <a:schemeClr val="tx1"/>
                </a:solidFill>
              </a:rPr>
              <a:t>Recognise</a:t>
            </a:r>
            <a:r>
              <a:rPr lang="en-US" sz="1800" dirty="0">
                <a:solidFill>
                  <a:schemeClr val="tx1"/>
                </a:solidFill>
              </a:rPr>
              <a:t> these conversations may evoke discomfort or resistance.</a:t>
            </a:r>
          </a:p>
          <a:p>
            <a:pPr marL="457200" indent="-457200" algn="l">
              <a:buFont typeface="Arial" panose="020B0604020202020204" pitchFamily="34" charset="0"/>
              <a:buChar char="•"/>
            </a:pPr>
            <a:r>
              <a:rPr lang="en-US" sz="1800" dirty="0">
                <a:solidFill>
                  <a:schemeClr val="tx1"/>
                </a:solidFill>
              </a:rPr>
              <a:t>Support media and cultural literacy Understand how these views are communicated online and offline strengthens meaningful dialogue and early intervention.</a:t>
            </a:r>
            <a:endParaRPr lang="en-GB" sz="1800" dirty="0">
              <a:solidFill>
                <a:schemeClr val="tx1"/>
              </a:solidFill>
            </a:endParaRPr>
          </a:p>
        </p:txBody>
      </p:sp>
    </p:spTree>
    <p:extLst>
      <p:ext uri="{BB962C8B-B14F-4D97-AF65-F5344CB8AC3E}">
        <p14:creationId xmlns:p14="http://schemas.microsoft.com/office/powerpoint/2010/main" val="131928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B1F5-7FBB-C593-D8C4-10AA5721DA04}"/>
              </a:ext>
            </a:extLst>
          </p:cNvPr>
          <p:cNvSpPr>
            <a:spLocks noGrp="1"/>
          </p:cNvSpPr>
          <p:nvPr>
            <p:ph type="title"/>
          </p:nvPr>
        </p:nvSpPr>
        <p:spPr/>
        <p:txBody>
          <a:bodyPr/>
          <a:lstStyle/>
          <a:p>
            <a:r>
              <a:rPr lang="en-GB" dirty="0"/>
              <a:t>Useful documents</a:t>
            </a:r>
          </a:p>
        </p:txBody>
      </p:sp>
      <p:sp>
        <p:nvSpPr>
          <p:cNvPr id="4" name="TextBox 3">
            <a:extLst>
              <a:ext uri="{FF2B5EF4-FFF2-40B4-BE49-F238E27FC236}">
                <a16:creationId xmlns:a16="http://schemas.microsoft.com/office/drawing/2014/main" id="{D0BFD905-8887-20EC-E6BB-7866EF0D27DA}"/>
              </a:ext>
            </a:extLst>
          </p:cNvPr>
          <p:cNvSpPr txBox="1"/>
          <p:nvPr/>
        </p:nvSpPr>
        <p:spPr>
          <a:xfrm>
            <a:off x="755576" y="2120900"/>
            <a:ext cx="7560840" cy="307777"/>
          </a:xfrm>
          <a:prstGeom prst="rect">
            <a:avLst/>
          </a:prstGeom>
          <a:noFill/>
        </p:spPr>
        <p:txBody>
          <a:bodyPr wrap="square">
            <a:spAutoFit/>
          </a:bodyPr>
          <a:lstStyle/>
          <a:p>
            <a:r>
              <a:rPr lang="en-US" dirty="0">
                <a:hlinkClick r:id="rId2"/>
              </a:rPr>
              <a:t>Online safety: digital dictionary - Google Docs</a:t>
            </a:r>
            <a:r>
              <a:rPr lang="en-US" dirty="0"/>
              <a:t> – link to The Key online dictionary </a:t>
            </a:r>
            <a:endParaRPr lang="en-GB" dirty="0"/>
          </a:p>
        </p:txBody>
      </p:sp>
      <p:sp>
        <p:nvSpPr>
          <p:cNvPr id="6" name="TextBox 5">
            <a:extLst>
              <a:ext uri="{FF2B5EF4-FFF2-40B4-BE49-F238E27FC236}">
                <a16:creationId xmlns:a16="http://schemas.microsoft.com/office/drawing/2014/main" id="{643F649E-70EE-D218-8A8D-33FD5D19D862}"/>
              </a:ext>
            </a:extLst>
          </p:cNvPr>
          <p:cNvSpPr txBox="1"/>
          <p:nvPr/>
        </p:nvSpPr>
        <p:spPr>
          <a:xfrm>
            <a:off x="755576" y="2636912"/>
            <a:ext cx="7647578" cy="523220"/>
          </a:xfrm>
          <a:prstGeom prst="rect">
            <a:avLst/>
          </a:prstGeom>
          <a:noFill/>
        </p:spPr>
        <p:txBody>
          <a:bodyPr wrap="square">
            <a:spAutoFit/>
          </a:bodyPr>
          <a:lstStyle/>
          <a:p>
            <a:r>
              <a:rPr lang="en-US" dirty="0">
                <a:hlinkClick r:id="rId3"/>
              </a:rPr>
              <a:t>DEX004a_Emoji-Dictionary-A5-Leaflet_V2_DIGITAL.pdf</a:t>
            </a:r>
            <a:r>
              <a:rPr lang="en-US" dirty="0"/>
              <a:t> – link to The Children’s Society online dictionary</a:t>
            </a:r>
            <a:endParaRPr lang="en-GB" dirty="0"/>
          </a:p>
        </p:txBody>
      </p:sp>
      <p:graphicFrame>
        <p:nvGraphicFramePr>
          <p:cNvPr id="7" name="Object 6">
            <a:extLst>
              <a:ext uri="{FF2B5EF4-FFF2-40B4-BE49-F238E27FC236}">
                <a16:creationId xmlns:a16="http://schemas.microsoft.com/office/drawing/2014/main" id="{68A51757-635E-0B22-81D7-FC28A79B71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6085404"/>
              </p:ext>
            </p:extLst>
          </p:nvPr>
        </p:nvGraphicFramePr>
        <p:xfrm>
          <a:off x="658114" y="3913312"/>
          <a:ext cx="3255772" cy="912936"/>
        </p:xfrm>
        <a:graphic>
          <a:graphicData uri="http://schemas.openxmlformats.org/presentationml/2006/ole">
            <mc:AlternateContent xmlns:mc="http://schemas.openxmlformats.org/markup-compatibility/2006">
              <mc:Choice xmlns:v="urn:schemas-microsoft-com:vml" Requires="v">
                <p:oleObj name="Packager Shell Object" showAsIcon="1" r:id="rId4" imgW="1879639" imgH="527145" progId="Package">
                  <p:embed/>
                </p:oleObj>
              </mc:Choice>
              <mc:Fallback>
                <p:oleObj name="Packager Shell Object" showAsIcon="1" r:id="rId4" imgW="1879639" imgH="527145" progId="Package">
                  <p:embed/>
                  <p:pic>
                    <p:nvPicPr>
                      <p:cNvPr id="7" name="Object 6">
                        <a:extLst>
                          <a:ext uri="{FF2B5EF4-FFF2-40B4-BE49-F238E27FC236}">
                            <a16:creationId xmlns:a16="http://schemas.microsoft.com/office/drawing/2014/main" id="{68A51757-635E-0B22-81D7-FC28A79B710E}"/>
                          </a:ext>
                        </a:extLst>
                      </p:cNvPr>
                      <p:cNvPicPr/>
                      <p:nvPr/>
                    </p:nvPicPr>
                    <p:blipFill>
                      <a:blip r:embed="rId5"/>
                      <a:stretch>
                        <a:fillRect/>
                      </a:stretch>
                    </p:blipFill>
                    <p:spPr>
                      <a:xfrm>
                        <a:off x="658114" y="3913312"/>
                        <a:ext cx="3255772" cy="91293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4CA82DB-0909-AFFD-2501-23A00437B0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70464634"/>
              </p:ext>
            </p:extLst>
          </p:nvPr>
        </p:nvGraphicFramePr>
        <p:xfrm>
          <a:off x="812854" y="4944360"/>
          <a:ext cx="2232248" cy="935740"/>
        </p:xfrm>
        <a:graphic>
          <a:graphicData uri="http://schemas.openxmlformats.org/presentationml/2006/ole">
            <mc:AlternateContent xmlns:mc="http://schemas.openxmlformats.org/markup-compatibility/2006">
              <mc:Choice xmlns:v="urn:schemas-microsoft-com:vml" Requires="v">
                <p:oleObj name="Packager Shell Object" showAsIcon="1" r:id="rId6" imgW="1257329" imgH="527145" progId="Package">
                  <p:embed/>
                </p:oleObj>
              </mc:Choice>
              <mc:Fallback>
                <p:oleObj name="Packager Shell Object" showAsIcon="1" r:id="rId6" imgW="1257329" imgH="527145" progId="Package">
                  <p:embed/>
                  <p:pic>
                    <p:nvPicPr>
                      <p:cNvPr id="8" name="Object 7">
                        <a:extLst>
                          <a:ext uri="{FF2B5EF4-FFF2-40B4-BE49-F238E27FC236}">
                            <a16:creationId xmlns:a16="http://schemas.microsoft.com/office/drawing/2014/main" id="{34CA82DB-0909-AFFD-2501-23A00437B0FB}"/>
                          </a:ext>
                        </a:extLst>
                      </p:cNvPr>
                      <p:cNvPicPr/>
                      <p:nvPr/>
                    </p:nvPicPr>
                    <p:blipFill>
                      <a:blip r:embed="rId7"/>
                      <a:stretch>
                        <a:fillRect/>
                      </a:stretch>
                    </p:blipFill>
                    <p:spPr>
                      <a:xfrm>
                        <a:off x="812854" y="4944360"/>
                        <a:ext cx="2232248" cy="93574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92818BB-7A2F-094E-230E-9C486226A1AC}"/>
              </a:ext>
            </a:extLst>
          </p:cNvPr>
          <p:cNvSpPr txBox="1"/>
          <p:nvPr/>
        </p:nvSpPr>
        <p:spPr>
          <a:xfrm>
            <a:off x="780930" y="3263900"/>
            <a:ext cx="7647578" cy="307777"/>
          </a:xfrm>
          <a:prstGeom prst="rect">
            <a:avLst/>
          </a:prstGeom>
          <a:noFill/>
        </p:spPr>
        <p:txBody>
          <a:bodyPr wrap="square">
            <a:spAutoFit/>
          </a:bodyPr>
          <a:lstStyle/>
          <a:p>
            <a:r>
              <a:rPr lang="en-US" dirty="0">
                <a:hlinkClick r:id="rId8"/>
              </a:rPr>
              <a:t>Online safety: digital dictionary | The Key Leaders</a:t>
            </a:r>
            <a:r>
              <a:rPr lang="en-US" dirty="0"/>
              <a:t> – link to webpage with parent letter template</a:t>
            </a:r>
            <a:endParaRPr lang="en-GB" dirty="0"/>
          </a:p>
        </p:txBody>
      </p:sp>
    </p:spTree>
    <p:extLst>
      <p:ext uri="{BB962C8B-B14F-4D97-AF65-F5344CB8AC3E}">
        <p14:creationId xmlns:p14="http://schemas.microsoft.com/office/powerpoint/2010/main" val="139911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755577" y="2130425"/>
            <a:ext cx="7730054" cy="1470024"/>
          </a:xfrm>
        </p:spPr>
        <p:txBody>
          <a:bodyPr/>
          <a:lstStyle/>
          <a:p>
            <a:r>
              <a:rPr lang="en-US" dirty="0"/>
              <a:t>EDUCATION ENGAGEMENT TEAM - INCLUSION</a:t>
            </a:r>
          </a:p>
        </p:txBody>
      </p:sp>
      <p:pic>
        <p:nvPicPr>
          <p:cNvPr id="3" name="Picture 2">
            <a:extLst>
              <a:ext uri="{FF2B5EF4-FFF2-40B4-BE49-F238E27FC236}">
                <a16:creationId xmlns:a16="http://schemas.microsoft.com/office/drawing/2014/main" id="{09142495-A324-C9C9-3179-25FFE6B439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1944" y="4509120"/>
            <a:ext cx="5580112" cy="1968971"/>
          </a:xfrm>
          <a:prstGeom prst="rect">
            <a:avLst/>
          </a:prstGeom>
        </p:spPr>
      </p:pic>
    </p:spTree>
    <p:extLst>
      <p:ext uri="{BB962C8B-B14F-4D97-AF65-F5344CB8AC3E}">
        <p14:creationId xmlns:p14="http://schemas.microsoft.com/office/powerpoint/2010/main" val="160044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Agenda</a:t>
            </a:r>
          </a:p>
        </p:txBody>
      </p:sp>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457200" indent="-457200">
              <a:spcBef>
                <a:spcPts val="0"/>
              </a:spcBef>
            </a:pPr>
            <a:r>
              <a:rPr lang="en-GB" sz="3200" b="0" i="0" u="none" strike="noStrike" cap="none" dirty="0">
                <a:solidFill>
                  <a:schemeClr val="dk1"/>
                </a:solidFill>
                <a:latin typeface="Calibri"/>
                <a:ea typeface="Calibri"/>
                <a:cs typeface="Calibri"/>
                <a:sym typeface="Calibri"/>
              </a:rPr>
              <a:t>Who we are</a:t>
            </a:r>
          </a:p>
          <a:p>
            <a:pPr marL="457200" indent="-457200">
              <a:spcBef>
                <a:spcPts val="0"/>
              </a:spcBef>
            </a:pPr>
            <a:r>
              <a:rPr lang="en-GB" dirty="0"/>
              <a:t>Facts &amp; Figures</a:t>
            </a:r>
          </a:p>
          <a:p>
            <a:pPr marL="457200" indent="-457200">
              <a:spcBef>
                <a:spcPts val="0"/>
              </a:spcBef>
            </a:pPr>
            <a:r>
              <a:rPr lang="en-GB" dirty="0"/>
              <a:t>Working with Schools</a:t>
            </a:r>
          </a:p>
          <a:p>
            <a:pPr marL="457200" indent="-457200">
              <a:spcBef>
                <a:spcPts val="0"/>
              </a:spcBef>
            </a:pPr>
            <a:r>
              <a:rPr lang="en-GB" sz="3200" b="0" i="0" u="none" strike="noStrike" cap="none" dirty="0">
                <a:solidFill>
                  <a:schemeClr val="dk1"/>
                </a:solidFill>
                <a:latin typeface="Calibri"/>
                <a:ea typeface="Calibri"/>
                <a:cs typeface="Calibri"/>
                <a:sym typeface="Calibri"/>
              </a:rPr>
              <a:t>Preventative Work</a:t>
            </a:r>
          </a:p>
          <a:p>
            <a:pPr marL="457200" indent="-457200">
              <a:spcBef>
                <a:spcPts val="0"/>
              </a:spcBef>
            </a:pPr>
            <a:r>
              <a:rPr lang="en-GB" dirty="0"/>
              <a:t>Permanent Exclusions</a:t>
            </a:r>
          </a:p>
          <a:p>
            <a:pPr marL="457200" indent="-457200">
              <a:spcBef>
                <a:spcPts val="0"/>
              </a:spcBef>
            </a:pPr>
            <a:r>
              <a:rPr lang="en-GB" dirty="0"/>
              <a:t>Workings with APs</a:t>
            </a:r>
          </a:p>
          <a:p>
            <a:pPr marL="457200" indent="-457200">
              <a:spcBef>
                <a:spcPts val="0"/>
              </a:spcBef>
            </a:pPr>
            <a:r>
              <a:rPr lang="en-GB" dirty="0"/>
              <a:t>IRP’s</a:t>
            </a:r>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dirty="0"/>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dirty="0"/>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67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The Team</a:t>
            </a:r>
          </a:p>
        </p:txBody>
      </p:sp>
      <p:sp>
        <p:nvSpPr>
          <p:cNvPr id="91" name="Shape 91" title="Text area"/>
          <p:cNvSpPr txBox="1">
            <a:spLocks noGrp="1"/>
          </p:cNvSpPr>
          <p:nvPr>
            <p:ph type="body" idx="1"/>
          </p:nvPr>
        </p:nvSpPr>
        <p:spPr>
          <a:xfrm>
            <a:off x="336619" y="1269206"/>
            <a:ext cx="8676134" cy="4319587"/>
          </a:xfrm>
          <a:prstGeom prst="rect">
            <a:avLst/>
          </a:prstGeom>
          <a:noFill/>
          <a:ln>
            <a:noFill/>
          </a:ln>
        </p:spPr>
        <p:txBody>
          <a:bodyPr lIns="0" tIns="0" rIns="0" bIns="0" anchor="t" anchorCtr="0">
            <a:noAutofit/>
          </a:bodyPr>
          <a:lstStyle/>
          <a:p>
            <a:pPr indent="-342900">
              <a:lnSpc>
                <a:spcPct val="150000"/>
              </a:lnSpc>
              <a:spcBef>
                <a:spcPts val="0"/>
              </a:spcBef>
              <a:buNone/>
            </a:pPr>
            <a:r>
              <a:rPr lang="en-GB" sz="2000" b="1" dirty="0">
                <a:latin typeface="Calibri" panose="020F0502020204030204" pitchFamily="34" charset="0"/>
                <a:ea typeface="Calibri" panose="020F0502020204030204" pitchFamily="34" charset="0"/>
                <a:cs typeface="Calibri" panose="020F0502020204030204" pitchFamily="34" charset="0"/>
              </a:rPr>
              <a:t>Reporting to </a:t>
            </a:r>
            <a:r>
              <a:rPr lang="en-GB" sz="2000" b="1" dirty="0">
                <a:effectLst/>
                <a:latin typeface="Calibri" panose="020F0502020204030204" pitchFamily="34" charset="0"/>
                <a:ea typeface="Calibri" panose="020F0502020204030204" pitchFamily="34" charset="0"/>
                <a:cs typeface="Calibri" panose="020F0502020204030204" pitchFamily="34" charset="0"/>
              </a:rPr>
              <a:t>Matthew Stiles - Education Engagement Lead &amp; Virtual School, Early Years, Inclusion and Education Place Planning</a:t>
            </a:r>
          </a:p>
          <a:p>
            <a:pPr marL="342900" marR="0" lvl="0" indent="-342900" rtl="0">
              <a:lnSpc>
                <a:spcPct val="150000"/>
              </a:lnSpc>
              <a:spcBef>
                <a:spcPts val="0"/>
              </a:spcBef>
              <a:spcAft>
                <a:spcPts val="0"/>
              </a:spcAft>
              <a:buClr>
                <a:schemeClr val="dk1"/>
              </a:buClr>
              <a:buSzPct val="1000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Kate Turner – Education Engagement Manager – Inclusion</a:t>
            </a:r>
          </a:p>
          <a:p>
            <a:pPr marL="342900" marR="0" lvl="0" indent="-342900" rtl="0">
              <a:lnSpc>
                <a:spcPct val="150000"/>
              </a:lnSpc>
              <a:spcBef>
                <a:spcPts val="0"/>
              </a:spcBef>
              <a:spcAft>
                <a:spcPts val="0"/>
              </a:spcAft>
              <a:buClr>
                <a:schemeClr val="dk1"/>
              </a:buClr>
              <a:buSzPct val="1000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Kirsten Walton – Education Engagement Officer – Inclusion/GRT</a:t>
            </a:r>
          </a:p>
          <a:p>
            <a:pPr marL="342900" marR="0" lvl="0" indent="-342900" rtl="0">
              <a:lnSpc>
                <a:spcPct val="150000"/>
              </a:lnSpc>
              <a:spcBef>
                <a:spcPts val="0"/>
              </a:spcBef>
              <a:spcAft>
                <a:spcPts val="0"/>
              </a:spcAft>
              <a:buClr>
                <a:schemeClr val="dk1"/>
              </a:buClr>
              <a:buSzPct val="100000"/>
              <a:buFont typeface="Arial"/>
              <a:buNone/>
            </a:pPr>
            <a:r>
              <a:rPr lang="en-GB" sz="2200" dirty="0">
                <a:latin typeface="Calibri" panose="020F0502020204030204" pitchFamily="34" charset="0"/>
                <a:ea typeface="Calibri" panose="020F0502020204030204" pitchFamily="34" charset="0"/>
                <a:cs typeface="Calibri" panose="020F0502020204030204" pitchFamily="34" charset="0"/>
              </a:rPr>
              <a:t>Gethin Howells</a:t>
            </a: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Education Engagement Officer – Inclusion</a:t>
            </a:r>
            <a:endParaRPr lang="en-GB" sz="2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rtl="0">
              <a:lnSpc>
                <a:spcPct val="150000"/>
              </a:lnSpc>
              <a:spcBef>
                <a:spcPts val="0"/>
              </a:spcBef>
              <a:spcAft>
                <a:spcPts val="0"/>
              </a:spcAft>
              <a:buClr>
                <a:schemeClr val="dk1"/>
              </a:buClr>
              <a:buSzPct val="1000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Clare Hubbard – Education Engagement Officer – Inclusion </a:t>
            </a:r>
          </a:p>
          <a:p>
            <a:pPr marL="342900" marR="0" lvl="0" indent="-342900" rtl="0">
              <a:lnSpc>
                <a:spcPct val="150000"/>
              </a:lnSpc>
              <a:spcBef>
                <a:spcPts val="0"/>
              </a:spcBef>
              <a:spcAft>
                <a:spcPts val="0"/>
              </a:spcAft>
              <a:buClr>
                <a:schemeClr val="dk1"/>
              </a:buClr>
              <a:buSzPct val="1000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Sonya Guvenir – Education Engagement Officer – EHE</a:t>
            </a:r>
          </a:p>
          <a:p>
            <a:pPr marL="342900" marR="0" lvl="0" indent="-342900" rtl="0">
              <a:lnSpc>
                <a:spcPct val="150000"/>
              </a:lnSpc>
              <a:spcBef>
                <a:spcPts val="0"/>
              </a:spcBef>
              <a:spcAft>
                <a:spcPts val="0"/>
              </a:spcAft>
              <a:buClr>
                <a:schemeClr val="dk1"/>
              </a:buClr>
              <a:buSzPct val="100000"/>
              <a:buFont typeface="Arial"/>
              <a:buNone/>
            </a:pPr>
            <a:r>
              <a:rPr lang="en-GB" sz="2200" dirty="0">
                <a:latin typeface="Calibri" panose="020F0502020204030204" pitchFamily="34" charset="0"/>
                <a:ea typeface="Calibri" panose="020F0502020204030204" pitchFamily="34" charset="0"/>
                <a:cs typeface="Calibri" panose="020F0502020204030204" pitchFamily="34" charset="0"/>
              </a:rPr>
              <a:t>Jane Trickett – </a:t>
            </a: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Education Engagement Officer – EHE</a:t>
            </a:r>
          </a:p>
          <a:p>
            <a:pPr marL="342900" marR="0" lvl="0" indent="-342900" rtl="0">
              <a:lnSpc>
                <a:spcPct val="150000"/>
              </a:lnSpc>
              <a:spcBef>
                <a:spcPts val="0"/>
              </a:spcBef>
              <a:spcAft>
                <a:spcPts val="0"/>
              </a:spcAft>
              <a:buClr>
                <a:schemeClr val="dk1"/>
              </a:buClr>
              <a:buSzPct val="100000"/>
              <a:buFont typeface="Arial"/>
              <a:buNone/>
            </a:pPr>
            <a:r>
              <a:rPr lang="en-GB" sz="2200" dirty="0">
                <a:latin typeface="Calibri" panose="020F0502020204030204" pitchFamily="34" charset="0"/>
                <a:ea typeface="Calibri" panose="020F0502020204030204" pitchFamily="34" charset="0"/>
                <a:cs typeface="Calibri" panose="020F0502020204030204" pitchFamily="34" charset="0"/>
              </a:rPr>
              <a:t>Sue Carrier – </a:t>
            </a: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Education Engagement Officer – GRT</a:t>
            </a:r>
          </a:p>
          <a:p>
            <a:pPr marL="342900" marR="0" lvl="0" indent="-342900" rtl="0">
              <a:lnSpc>
                <a:spcPct val="150000"/>
              </a:lnSpc>
              <a:spcBef>
                <a:spcPts val="0"/>
              </a:spcBef>
              <a:spcAft>
                <a:spcPts val="0"/>
              </a:spcAft>
              <a:buClr>
                <a:schemeClr val="dk1"/>
              </a:buClr>
              <a:buSzPct val="100000"/>
              <a:buFont typeface="Arial"/>
              <a:buNone/>
            </a:pPr>
            <a:r>
              <a:rPr lang="en-GB" sz="2200" dirty="0">
                <a:latin typeface="Calibri" panose="020F0502020204030204" pitchFamily="34" charset="0"/>
                <a:ea typeface="Calibri" panose="020F0502020204030204" pitchFamily="34" charset="0"/>
                <a:cs typeface="Calibri" panose="020F0502020204030204" pitchFamily="34" charset="0"/>
              </a:rPr>
              <a:t>Claire Cattell – Business Support Officer</a:t>
            </a:r>
          </a:p>
          <a:p>
            <a:pPr marL="342900" marR="0" lvl="0" indent="-342900" algn="l" rtl="0">
              <a:spcBef>
                <a:spcPts val="0"/>
              </a:spcBef>
              <a:spcAft>
                <a:spcPts val="0"/>
              </a:spcAft>
              <a:buClr>
                <a:schemeClr val="dk1"/>
              </a:buClr>
              <a:buSzPct val="100000"/>
              <a:buFont typeface="Arial"/>
              <a:buNone/>
            </a:pPr>
            <a:endParaRPr lang="en-GB"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sz="2400" dirty="0"/>
          </a:p>
          <a:p>
            <a:pPr marL="342900" marR="0" lvl="0" indent="-342900" algn="l" rtl="0">
              <a:spcBef>
                <a:spcPts val="0"/>
              </a:spcBef>
              <a:spcAft>
                <a:spcPts val="0"/>
              </a:spcAft>
              <a:buClr>
                <a:schemeClr val="dk1"/>
              </a:buClr>
              <a:buSzPct val="100000"/>
              <a:buFont typeface="Arial"/>
              <a:buNone/>
            </a:pPr>
            <a:endParaRPr lang="en-GB"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122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0A0D4B-CF67-9B2B-FBB8-D8689941F1B3}"/>
              </a:ext>
            </a:extLst>
          </p:cNvPr>
          <p:cNvSpPr>
            <a:spLocks noGrp="1"/>
          </p:cNvSpPr>
          <p:nvPr>
            <p:ph type="body" idx="1"/>
          </p:nvPr>
        </p:nvSpPr>
        <p:spPr>
          <a:xfrm>
            <a:off x="323528" y="980728"/>
            <a:ext cx="8496944" cy="5040560"/>
          </a:xfrm>
        </p:spPr>
        <p:txBody>
          <a:bodyPr/>
          <a:lstStyle/>
          <a:p>
            <a:pPr algn="just"/>
            <a:r>
              <a:rPr lang="en-US" sz="2400" dirty="0"/>
              <a:t>The Inclusion Team is established to provide support for students at risk of exclusion, while collaborating with educational institutions to enhance their capacity and foster inclusive practices. Additionally, the team will continue to fulfill the Council's statutory obligations concerning school exclusion matters.</a:t>
            </a:r>
          </a:p>
          <a:p>
            <a:pPr algn="just"/>
            <a:r>
              <a:rPr lang="en-US" sz="2400" dirty="0"/>
              <a:t>The objective of our initiative is to provide comprehensive support to educational institutions in order to enhance their ability to effectively address and manage the behaviors exhibited by students that may pose challenges. We are committed to fostering an inclusive learning environment that promotes the sustained positive engagement of children and young individuals with their educational experiences.</a:t>
            </a:r>
            <a:endParaRPr lang="en-GB" sz="2400" dirty="0"/>
          </a:p>
        </p:txBody>
      </p:sp>
      <p:sp>
        <p:nvSpPr>
          <p:cNvPr id="2" name="Title 1">
            <a:extLst>
              <a:ext uri="{FF2B5EF4-FFF2-40B4-BE49-F238E27FC236}">
                <a16:creationId xmlns:a16="http://schemas.microsoft.com/office/drawing/2014/main" id="{FAC455F3-658A-034D-02C0-C11FE275E6CB}"/>
              </a:ext>
            </a:extLst>
          </p:cNvPr>
          <p:cNvSpPr>
            <a:spLocks noGrp="1"/>
          </p:cNvSpPr>
          <p:nvPr>
            <p:ph type="title"/>
          </p:nvPr>
        </p:nvSpPr>
        <p:spPr>
          <a:xfrm flipV="1">
            <a:off x="4427984" y="836712"/>
            <a:ext cx="4258814" cy="141188"/>
          </a:xfrm>
        </p:spPr>
        <p:txBody>
          <a:bodyPr/>
          <a:lstStyle/>
          <a:p>
            <a:r>
              <a:rPr lang="en-GB" sz="800" dirty="0">
                <a:solidFill>
                  <a:schemeClr val="bg1"/>
                </a:solidFill>
              </a:rPr>
              <a:t>phrases</a:t>
            </a:r>
          </a:p>
        </p:txBody>
      </p:sp>
    </p:spTree>
    <p:extLst>
      <p:ext uri="{BB962C8B-B14F-4D97-AF65-F5344CB8AC3E}">
        <p14:creationId xmlns:p14="http://schemas.microsoft.com/office/powerpoint/2010/main" val="171453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C5D50ADD-210E-8E71-ACC3-CF817C574271}"/>
            </a:ext>
          </a:extLst>
        </p:cNvPr>
        <p:cNvGrpSpPr/>
        <p:nvPr/>
      </p:nvGrpSpPr>
      <p:grpSpPr>
        <a:xfrm>
          <a:off x="0" y="0"/>
          <a:ext cx="0" cy="0"/>
          <a:chOff x="0" y="0"/>
          <a:chExt cx="0" cy="0"/>
        </a:xfrm>
      </p:grpSpPr>
      <p:sp>
        <p:nvSpPr>
          <p:cNvPr id="90" name="Shape 90" title="Title">
            <a:extLst>
              <a:ext uri="{FF2B5EF4-FFF2-40B4-BE49-F238E27FC236}">
                <a16:creationId xmlns:a16="http://schemas.microsoft.com/office/drawing/2014/main" id="{DB7DDF8E-286F-10F5-138A-26F69DEF86B3}"/>
              </a:ext>
            </a:extLst>
          </p:cNvPr>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dirty="0"/>
              <a:t>Facts &amp; Figures</a:t>
            </a:r>
            <a:endParaRPr lang="en-US" sz="3600" b="0" i="0" u="none" strike="noStrike" cap="none"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6F582358-FAA5-1E0C-9A21-55EE43130CCA}"/>
              </a:ext>
            </a:extLst>
          </p:cNvPr>
          <p:cNvSpPr txBox="1"/>
          <p:nvPr/>
        </p:nvSpPr>
        <p:spPr>
          <a:xfrm>
            <a:off x="251520" y="1628800"/>
            <a:ext cx="8423274" cy="4370427"/>
          </a:xfrm>
          <a:prstGeom prst="rect">
            <a:avLst/>
          </a:prstGeom>
          <a:noFill/>
        </p:spPr>
        <p:txBody>
          <a:bodyPr wrap="square" rtlCol="0">
            <a:spAutoFit/>
          </a:bodyPr>
          <a:lstStyle/>
          <a:p>
            <a:pPr marL="342900" indent="-342900">
              <a:buFont typeface="Arial" panose="020B0604020202020204" pitchFamily="34" charset="0"/>
              <a:buChar char="•"/>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203 </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per</a:t>
            </a:r>
            <a:r>
              <a:rPr lang="en-US" sz="2400" dirty="0">
                <a:latin typeface="Calibri" panose="020F0502020204030204" pitchFamily="34" charset="0"/>
                <a:ea typeface="Calibri" panose="020F0502020204030204" pitchFamily="34" charset="0"/>
                <a:cs typeface="Calibri" panose="020F0502020204030204" pitchFamily="34" charset="0"/>
              </a:rPr>
              <a:t>manent exclusions issued across Primary, Middle and Secondary schools in Worcestershire in academic year 2023/2024</a:t>
            </a:r>
          </a:p>
          <a:p>
            <a:pPr marL="342900" indent="-3429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54 of those were rescinded due to challenge and dialogue (149 upheld compared to 161 in year 2022/2023)</a:t>
            </a:r>
          </a:p>
          <a:p>
            <a:pPr marL="342900" indent="-3429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Over 100 of these exclusions were KS3/KS4 pupils</a:t>
            </a:r>
          </a:p>
          <a:p>
            <a:pPr marL="342900" indent="-342900">
              <a:buFont typeface="Arial" panose="020B0604020202020204" pitchFamily="34" charset="0"/>
              <a:buChar char="•"/>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 f</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urther 30 children were at significant risk of exclusion in 2023/2024 – prevented through intense case work</a:t>
            </a:r>
          </a:p>
          <a:p>
            <a:pPr marL="342900" indent="-3429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Trends so far this academic year (2024/2025) demonstrate an increase in permanent exclusions at KS2 and those pupils with SEND/EHCPs</a:t>
            </a:r>
            <a:endPar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endParaRPr lang="en-GB" dirty="0"/>
          </a:p>
        </p:txBody>
      </p:sp>
    </p:spTree>
    <p:extLst>
      <p:ext uri="{BB962C8B-B14F-4D97-AF65-F5344CB8AC3E}">
        <p14:creationId xmlns:p14="http://schemas.microsoft.com/office/powerpoint/2010/main" val="158042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2" y="548680"/>
            <a:ext cx="8423274" cy="1440160"/>
          </a:xfrm>
          <a:prstGeom prst="rect">
            <a:avLst/>
          </a:prstGeom>
          <a:noFill/>
          <a:ln>
            <a:noFill/>
          </a:ln>
        </p:spPr>
        <p:txBody>
          <a:bodyPr lIns="36000" tIns="36000" rIns="36000" bIns="36000" anchor="ctr" anchorCtr="0">
            <a:noAutofit/>
          </a:bodyPr>
          <a:lstStyle/>
          <a:p>
            <a:r>
              <a:rPr lang="en-GB" sz="4000" dirty="0">
                <a:solidFill>
                  <a:schemeClr val="accent4"/>
                </a:solidFill>
              </a:rPr>
              <a:t>Agenda</a:t>
            </a:r>
            <a:endParaRPr lang="en-US" sz="4000" i="1" dirty="0">
              <a:solidFill>
                <a:schemeClr val="accent4"/>
              </a:solidFill>
              <a:effectLst/>
            </a:endParaRPr>
          </a:p>
        </p:txBody>
      </p:sp>
      <p:pic>
        <p:nvPicPr>
          <p:cNvPr id="2" name="Picture 1">
            <a:extLst>
              <a:ext uri="{FF2B5EF4-FFF2-40B4-BE49-F238E27FC236}">
                <a16:creationId xmlns:a16="http://schemas.microsoft.com/office/drawing/2014/main" id="{744ECBFB-0FC6-7D04-45B1-BA69E2AE6FE1}"/>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7192"/>
            <a:ext cx="4320480" cy="1218456"/>
          </a:xfrm>
          <a:prstGeom prst="rect">
            <a:avLst/>
          </a:prstGeom>
          <a:noFill/>
          <a:ln>
            <a:noFill/>
          </a:ln>
        </p:spPr>
      </p:pic>
      <p:sp>
        <p:nvSpPr>
          <p:cNvPr id="4" name="TextBox 3">
            <a:extLst>
              <a:ext uri="{FF2B5EF4-FFF2-40B4-BE49-F238E27FC236}">
                <a16:creationId xmlns:a16="http://schemas.microsoft.com/office/drawing/2014/main" id="{220017B4-5C68-5A3B-66E5-BF12490A9A2B}"/>
              </a:ext>
            </a:extLst>
          </p:cNvPr>
          <p:cNvSpPr txBox="1"/>
          <p:nvPr/>
        </p:nvSpPr>
        <p:spPr>
          <a:xfrm>
            <a:off x="0" y="1844824"/>
            <a:ext cx="9144000" cy="3077766"/>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GB" sz="2000" b="1" dirty="0">
                <a:effectLst/>
                <a:latin typeface="Aptos" panose="020B0004020202020204" pitchFamily="34" charset="0"/>
                <a:ea typeface="Times New Roman" panose="02020603050405020304" pitchFamily="18" charset="0"/>
                <a:cs typeface="Aptos" panose="020B0004020202020204" pitchFamily="34" charset="0"/>
              </a:rPr>
              <a:t>Online Toxic Masculinity - </a:t>
            </a:r>
            <a:r>
              <a:rPr lang="en-GB" sz="1800" b="1" dirty="0">
                <a:effectLst/>
                <a:latin typeface="Aptos" panose="020B0004020202020204" pitchFamily="34" charset="0"/>
                <a:ea typeface="Times New Roman" panose="02020603050405020304" pitchFamily="18" charset="0"/>
                <a:cs typeface="Aptos" panose="020B0004020202020204" pitchFamily="34" charset="0"/>
              </a:rPr>
              <a:t>the effect this content can have on children and young people – Kerry Lawrence, VSDHT</a:t>
            </a:r>
          </a:p>
          <a:p>
            <a:pPr marL="342900" lvl="0" indent="-342900">
              <a:buSzPts val="1000"/>
              <a:buFont typeface="Symbol" panose="05050102010706020507" pitchFamily="18" charset="2"/>
              <a:buChar char=""/>
              <a:tabLst>
                <a:tab pos="457200" algn="l"/>
              </a:tabLst>
            </a:pPr>
            <a:endParaRPr lang="en-GB" sz="20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Arial" panose="020B0604020202020204" pitchFamily="34" charset="0"/>
              <a:buChar char="•"/>
              <a:tabLst>
                <a:tab pos="457200" algn="l"/>
              </a:tabLst>
            </a:pP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Suspensions – </a:t>
            </a:r>
            <a:r>
              <a:rPr lang="en-GB" sz="1800" b="1" dirty="0">
                <a:effectLst/>
                <a:latin typeface="Aptos" panose="020B0004020202020204" pitchFamily="34" charset="0"/>
                <a:ea typeface="Times New Roman" panose="02020603050405020304" pitchFamily="18" charset="0"/>
                <a:cs typeface="Times New Roman" panose="02020603050405020304" pitchFamily="18" charset="0"/>
              </a:rPr>
              <a:t>prevention, reporting and the graduated response – Kate Turner, </a:t>
            </a:r>
            <a:r>
              <a:rPr lang="en-GB" sz="1800" b="1" i="0" dirty="0">
                <a:effectLst/>
                <a:latin typeface="Aptos" panose="020B0004020202020204" pitchFamily="34" charset="0"/>
              </a:rPr>
              <a:t>Education Engagement Manager</a:t>
            </a:r>
          </a:p>
          <a:p>
            <a:pPr marL="342900" lvl="0" indent="-342900">
              <a:buFont typeface="Arial" panose="020B0604020202020204" pitchFamily="34" charset="0"/>
              <a:buChar char="•"/>
              <a:tabLst>
                <a:tab pos="457200" algn="l"/>
              </a:tabLst>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SEND update – </a:t>
            </a:r>
            <a:r>
              <a:rPr lang="en-GB" sz="1800" b="1" dirty="0">
                <a:effectLst/>
                <a:latin typeface="Aptos" panose="020B0004020202020204" pitchFamily="34" charset="0"/>
                <a:ea typeface="Times New Roman" panose="02020603050405020304" pitchFamily="18" charset="0"/>
                <a:cs typeface="Times New Roman" panose="02020603050405020304" pitchFamily="18" charset="0"/>
              </a:rPr>
              <a:t>Mary Williams, WVS SEND Lead</a:t>
            </a:r>
          </a:p>
          <a:p>
            <a:pPr marL="342900" lvl="0" indent="-342900">
              <a:buFont typeface="Arial" panose="020B0604020202020204" pitchFamily="34" charset="0"/>
              <a:buChar char="•"/>
              <a:tabLst>
                <a:tab pos="457200" algn="l"/>
              </a:tabLst>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PEP Updates and questions</a:t>
            </a:r>
            <a:r>
              <a:rPr lang="en-GB" sz="1600" dirty="0">
                <a:effectLst/>
                <a:latin typeface="Aptos" panose="020B0004020202020204" pitchFamily="34" charset="0"/>
                <a:ea typeface="Times New Roman" panose="02020603050405020304" pitchFamily="18" charset="0"/>
                <a:cs typeface="Times New Roman" panose="02020603050405020304" pitchFamily="18" charset="0"/>
              </a:rPr>
              <a:t> – </a:t>
            </a:r>
            <a:r>
              <a:rPr lang="en-GB" sz="1800" b="1" dirty="0">
                <a:effectLst/>
                <a:latin typeface="Aptos" panose="020B0004020202020204" pitchFamily="34" charset="0"/>
                <a:ea typeface="Times New Roman" panose="02020603050405020304" pitchFamily="18" charset="0"/>
                <a:cs typeface="Times New Roman" panose="02020603050405020304" pitchFamily="18" charset="0"/>
              </a:rPr>
              <a:t>Paula Hemming, WVS Learning Advocate</a:t>
            </a:r>
            <a:endParaRPr lang="en-GB" sz="1800" b="1"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b="1" dirty="0">
              <a:solidFill>
                <a:schemeClr val="tx1"/>
              </a:solidFill>
            </a:endParaRPr>
          </a:p>
        </p:txBody>
      </p:sp>
    </p:spTree>
    <p:extLst>
      <p:ext uri="{BB962C8B-B14F-4D97-AF65-F5344CB8AC3E}">
        <p14:creationId xmlns:p14="http://schemas.microsoft.com/office/powerpoint/2010/main" val="247030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latin typeface="Calibri"/>
                <a:ea typeface="Calibri"/>
                <a:cs typeface="Calibri"/>
              </a:rPr>
              <a:t>Working With Schools</a:t>
            </a:r>
          </a:p>
        </p:txBody>
      </p:sp>
      <p:sp>
        <p:nvSpPr>
          <p:cNvPr id="2" name="TextBox 1">
            <a:extLst>
              <a:ext uri="{FF2B5EF4-FFF2-40B4-BE49-F238E27FC236}">
                <a16:creationId xmlns:a16="http://schemas.microsoft.com/office/drawing/2014/main" id="{5A1304CE-EDEE-EBCC-2450-94D33E5F36F6}"/>
              </a:ext>
            </a:extLst>
          </p:cNvPr>
          <p:cNvSpPr txBox="1"/>
          <p:nvPr/>
        </p:nvSpPr>
        <p:spPr>
          <a:xfrm>
            <a:off x="360362" y="1439863"/>
            <a:ext cx="8316092" cy="5632311"/>
          </a:xfrm>
          <a:prstGeom prst="rect">
            <a:avLst/>
          </a:prstGeom>
          <a:noFill/>
        </p:spPr>
        <p:txBody>
          <a:bodyPr wrap="square" rtlCol="0">
            <a:spAutoFit/>
          </a:bodyPr>
          <a:lstStyle/>
          <a:p>
            <a:pPr marL="342900" indent="-342900">
              <a:buFont typeface="Arial" panose="020B0604020202020204" pitchFamily="34" charset="0"/>
              <a:buChar char="•"/>
            </a:pPr>
            <a:r>
              <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Networking and relationships</a:t>
            </a:r>
          </a:p>
          <a:p>
            <a:pPr marL="342900" indent="-342900">
              <a:buFont typeface="Arial" panose="020B0604020202020204" pitchFamily="34" charset="0"/>
              <a:buChar char="•"/>
            </a:pPr>
            <a:r>
              <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Transparency of information</a:t>
            </a:r>
          </a:p>
          <a:p>
            <a:pPr marL="342900" indent="-342900">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Establish robust Preventative Pathways</a:t>
            </a:r>
          </a:p>
          <a:p>
            <a:pPr marL="342900" indent="-342900">
              <a:buFont typeface="Arial" panose="020B0604020202020204" pitchFamily="34" charset="0"/>
              <a:buChar char="•"/>
            </a:pPr>
            <a:r>
              <a:rPr lang="en-GB"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Remove barriers to learning</a:t>
            </a:r>
          </a:p>
          <a:p>
            <a:pPr marL="342900" indent="-342900">
              <a:buFont typeface="Arial" panose="020B0604020202020204" pitchFamily="34" charset="0"/>
              <a:buChar char="•"/>
            </a:pPr>
            <a:r>
              <a:rPr lang="en-GB"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Targeted support</a:t>
            </a:r>
            <a:endPar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342900" indent="-342900">
              <a:buFont typeface="Arial" panose="020B0604020202020204" pitchFamily="34" charset="0"/>
              <a:buChar char="•"/>
            </a:pPr>
            <a:r>
              <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Setting realistic expectations</a:t>
            </a:r>
          </a:p>
          <a:p>
            <a:pPr marL="342900" indent="-342900">
              <a:buFont typeface="Arial" panose="020B0604020202020204" pitchFamily="34" charset="0"/>
              <a:buChar char="•"/>
            </a:pPr>
            <a:r>
              <a:rPr lang="en-US"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Deployment of resources</a:t>
            </a:r>
          </a:p>
          <a:p>
            <a:pPr marL="342900" indent="-342900">
              <a:buFont typeface="Arial" panose="020B0604020202020204" pitchFamily="34" charset="0"/>
              <a:buChar char="•"/>
            </a:pPr>
            <a:r>
              <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When is works well – return o</a:t>
            </a:r>
            <a:r>
              <a:rPr lang="en-US"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 experience</a:t>
            </a:r>
          </a:p>
          <a:p>
            <a:pPr marL="342900" indent="-342900">
              <a:buFont typeface="Arial" panose="020B0604020202020204" pitchFamily="34" charset="0"/>
              <a:buChar char="•"/>
            </a:pPr>
            <a:r>
              <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When we have concerns – wider engagement</a:t>
            </a:r>
          </a:p>
          <a:p>
            <a:pPr marL="342900" indent="-342900">
              <a:buFont typeface="Arial" panose="020B0604020202020204" pitchFamily="34" charset="0"/>
              <a:buChar char="•"/>
            </a:pPr>
            <a:r>
              <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Dialogue a</a:t>
            </a:r>
            <a:r>
              <a:rPr lang="en-US"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 MAT level</a:t>
            </a:r>
          </a:p>
          <a:p>
            <a:pPr marL="342900" indent="-342900">
              <a:buFont typeface="Arial" panose="020B0604020202020204" pitchFamily="34" charset="0"/>
              <a:buChar char="•"/>
            </a:pPr>
            <a:r>
              <a:rPr lang="en-US"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Challenge and scrutiny</a:t>
            </a:r>
          </a:p>
          <a:p>
            <a:endParaRPr lang="en-US" sz="2400" dirty="0">
              <a:solidFill>
                <a:schemeClr val="dk1"/>
              </a:solidFill>
              <a:latin typeface="Calibri"/>
              <a:ea typeface="Calibri"/>
              <a:cs typeface="Calibri"/>
              <a:sym typeface="Calibri"/>
            </a:endParaRPr>
          </a:p>
          <a:p>
            <a:pPr marL="342900" indent="-342900">
              <a:buFont typeface="Arial" panose="020B0604020202020204" pitchFamily="34" charset="0"/>
              <a:buChar char="•"/>
            </a:pPr>
            <a:endParaRPr lang="en-US" sz="1400" b="0" i="0" u="none" strike="noStrike" cap="none" dirty="0">
              <a:solidFill>
                <a:schemeClr val="dk1"/>
              </a:solidFill>
              <a:latin typeface="Calibri"/>
              <a:ea typeface="Calibri"/>
              <a:cs typeface="Calibri"/>
              <a:sym typeface="Calibri"/>
            </a:endParaRPr>
          </a:p>
          <a:p>
            <a:endParaRPr lang="en-GB" dirty="0"/>
          </a:p>
        </p:txBody>
      </p:sp>
    </p:spTree>
    <p:extLst>
      <p:ext uri="{BB962C8B-B14F-4D97-AF65-F5344CB8AC3E}">
        <p14:creationId xmlns:p14="http://schemas.microsoft.com/office/powerpoint/2010/main" val="73971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dirty="0"/>
              <a:t>Preventative</a:t>
            </a:r>
            <a:br>
              <a:rPr lang="en-US" dirty="0"/>
            </a:br>
            <a:endParaRPr lang="en-US" sz="3600" b="0" i="0" u="none" strike="noStrike" cap="none" dirty="0">
              <a:solidFill>
                <a:schemeClr val="dk1"/>
              </a:solidFill>
              <a:latin typeface="Calibri"/>
              <a:ea typeface="Calibri"/>
              <a:cs typeface="Calibri"/>
              <a:sym typeface="Calibri"/>
            </a:endParaRPr>
          </a:p>
        </p:txBody>
      </p:sp>
      <p:sp>
        <p:nvSpPr>
          <p:cNvPr id="91" name="Shape 91" title="Text area"/>
          <p:cNvSpPr txBox="1">
            <a:spLocks noGrp="1"/>
          </p:cNvSpPr>
          <p:nvPr>
            <p:ph type="body" idx="1"/>
          </p:nvPr>
        </p:nvSpPr>
        <p:spPr>
          <a:xfrm>
            <a:off x="360362" y="1556792"/>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r>
              <a:rPr lang="en-GB" sz="3200" b="0" i="0" u="none" strike="noStrike" cap="none" dirty="0">
                <a:solidFill>
                  <a:schemeClr val="dk1"/>
                </a:solidFill>
                <a:latin typeface="Calibri"/>
                <a:ea typeface="Calibri"/>
                <a:cs typeface="Calibri"/>
                <a:sym typeface="Calibri"/>
              </a:rPr>
              <a:t>Basic Expectations of schools</a:t>
            </a:r>
          </a:p>
          <a:p>
            <a:pPr marL="342900" marR="0" lvl="0" indent="-342900" algn="l" rtl="0">
              <a:spcBef>
                <a:spcPts val="0"/>
              </a:spcBef>
              <a:spcAft>
                <a:spcPts val="0"/>
              </a:spcAft>
              <a:buClr>
                <a:schemeClr val="dk1"/>
              </a:buClr>
              <a:buSzPct val="100000"/>
              <a:buFont typeface="Arial"/>
              <a:buNone/>
            </a:pPr>
            <a:r>
              <a:rPr lang="en-GB" dirty="0"/>
              <a:t>	Graduated response:-</a:t>
            </a:r>
          </a:p>
          <a:p>
            <a:pPr lvl="1" indent="-342900">
              <a:spcBef>
                <a:spcPts val="0"/>
              </a:spcBef>
            </a:pPr>
            <a:r>
              <a:rPr lang="en-GB" sz="2400" dirty="0"/>
              <a:t>Not waiting until crisis point!!!</a:t>
            </a:r>
          </a:p>
          <a:p>
            <a:pPr lvl="1" indent="-342900">
              <a:spcBef>
                <a:spcPts val="0"/>
              </a:spcBef>
            </a:pPr>
            <a:r>
              <a:rPr lang="en-GB" sz="2400" dirty="0"/>
              <a:t>IHP/IEP</a:t>
            </a:r>
          </a:p>
          <a:p>
            <a:pPr lvl="1" indent="-342900">
              <a:spcBef>
                <a:spcPts val="0"/>
              </a:spcBef>
            </a:pPr>
            <a:r>
              <a:rPr lang="en-GB" sz="2400" dirty="0"/>
              <a:t>Interaction with AP</a:t>
            </a:r>
          </a:p>
          <a:p>
            <a:pPr lvl="1" indent="-342900">
              <a:spcBef>
                <a:spcPts val="0"/>
              </a:spcBef>
            </a:pPr>
            <a:r>
              <a:rPr lang="en-GB" sz="2400" dirty="0"/>
              <a:t>Outreach</a:t>
            </a:r>
          </a:p>
          <a:p>
            <a:pPr lvl="1" indent="-342900">
              <a:spcBef>
                <a:spcPts val="0"/>
              </a:spcBef>
            </a:pPr>
            <a:r>
              <a:rPr lang="en-GB" sz="2400" dirty="0"/>
              <a:t>CCN/Higher level funding request</a:t>
            </a:r>
          </a:p>
          <a:p>
            <a:pPr lvl="1" indent="-342900">
              <a:spcBef>
                <a:spcPts val="0"/>
              </a:spcBef>
            </a:pPr>
            <a:r>
              <a:rPr lang="en-GB" sz="2400" dirty="0"/>
              <a:t>Dialogue with inclusions teams</a:t>
            </a:r>
          </a:p>
          <a:p>
            <a:pPr lvl="1" indent="-342900">
              <a:spcBef>
                <a:spcPts val="0"/>
              </a:spcBef>
            </a:pPr>
            <a:r>
              <a:rPr lang="en-GB" sz="2400" dirty="0"/>
              <a:t>Costed Provision Map</a:t>
            </a:r>
          </a:p>
          <a:p>
            <a:pPr lvl="1" indent="-342900">
              <a:spcBef>
                <a:spcPts val="0"/>
              </a:spcBef>
            </a:pPr>
            <a:r>
              <a:rPr lang="en-GB" sz="2400" dirty="0"/>
              <a:t>Delivery of outcomes under Section F of the EHCP if applicable</a:t>
            </a:r>
          </a:p>
          <a:p>
            <a:pPr lvl="1" indent="-342900">
              <a:spcBef>
                <a:spcPts val="0"/>
              </a:spcBef>
            </a:pPr>
            <a:endParaRPr lang="en-GB" sz="1600" dirty="0"/>
          </a:p>
          <a:p>
            <a:pPr marL="400050" lvl="1" indent="0">
              <a:spcBef>
                <a:spcPts val="0"/>
              </a:spcBef>
              <a:buNone/>
            </a:pPr>
            <a:endParaRPr lang="en-GB" sz="1600" dirty="0"/>
          </a:p>
          <a:p>
            <a:pPr lvl="1" indent="-342900">
              <a:spcBef>
                <a:spcPts val="0"/>
              </a:spcBef>
            </a:pPr>
            <a:endParaRPr lang="en-GB" sz="1600" dirty="0"/>
          </a:p>
          <a:p>
            <a:pPr indent="-342900">
              <a:spcBef>
                <a:spcPts val="0"/>
              </a:spcBef>
            </a:pPr>
            <a:endParaRPr lang="en-GB" sz="2000" dirty="0"/>
          </a:p>
          <a:p>
            <a:pPr marL="342900" marR="0" lvl="0" indent="-342900" algn="l" rtl="0">
              <a:spcBef>
                <a:spcPts val="0"/>
              </a:spcBef>
              <a:spcAft>
                <a:spcPts val="0"/>
              </a:spcAft>
              <a:buClr>
                <a:schemeClr val="dk1"/>
              </a:buClr>
              <a:buSzPct val="100000"/>
              <a:buFont typeface="Arial"/>
              <a:buNone/>
            </a:pPr>
            <a:r>
              <a:rPr lang="en-GB" dirty="0"/>
              <a:t>		</a:t>
            </a:r>
          </a:p>
          <a:p>
            <a:pPr marL="342900" marR="0" lvl="0" indent="-342900" algn="l" rtl="0">
              <a:spcBef>
                <a:spcPts val="0"/>
              </a:spcBef>
              <a:spcAft>
                <a:spcPts val="0"/>
              </a:spcAft>
              <a:buClr>
                <a:schemeClr val="dk1"/>
              </a:buClr>
              <a:buSzPct val="100000"/>
              <a:buFont typeface="Arial"/>
              <a:buNone/>
            </a:pPr>
            <a:r>
              <a:rPr lang="en-GB" sz="3200" b="0" i="0" u="none" strike="noStrike" cap="none" dirty="0">
                <a:solidFill>
                  <a:schemeClr val="dk1"/>
                </a:solidFill>
                <a:latin typeface="Calibri"/>
                <a:ea typeface="Calibri"/>
                <a:cs typeface="Calibri"/>
                <a:sym typeface="Calibri"/>
              </a:rPr>
              <a:t>		</a:t>
            </a: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29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solidFill>
                  <a:schemeClr val="dk1"/>
                </a:solidFill>
                <a:latin typeface="Calibri"/>
                <a:ea typeface="Calibri"/>
                <a:cs typeface="Calibri"/>
                <a:sym typeface="Calibri"/>
              </a:rPr>
              <a:t>Permanent Exclusions</a:t>
            </a:r>
          </a:p>
        </p:txBody>
      </p:sp>
      <p:sp>
        <p:nvSpPr>
          <p:cNvPr id="6" name="TextBox 5">
            <a:extLst>
              <a:ext uri="{FF2B5EF4-FFF2-40B4-BE49-F238E27FC236}">
                <a16:creationId xmlns:a16="http://schemas.microsoft.com/office/drawing/2014/main" id="{97448E85-E9EF-02BB-0375-5227B454D53A}"/>
              </a:ext>
            </a:extLst>
          </p:cNvPr>
          <p:cNvSpPr txBox="1"/>
          <p:nvPr/>
        </p:nvSpPr>
        <p:spPr>
          <a:xfrm>
            <a:off x="360362" y="1340768"/>
            <a:ext cx="8316092" cy="5740033"/>
          </a:xfrm>
          <a:prstGeom prst="rect">
            <a:avLst/>
          </a:prstGeom>
          <a:noFill/>
        </p:spPr>
        <p:txBody>
          <a:bodyPr wrap="square" rtlCol="0">
            <a:spAutoFit/>
          </a:bodyPr>
          <a:lstStyle/>
          <a:p>
            <a:pPr marL="342900" indent="-342900">
              <a:buFont typeface="Arial" panose="020B0604020202020204" pitchFamily="34" charset="0"/>
              <a:buChar char="•"/>
            </a:pPr>
            <a:r>
              <a:rPr lang="en-US" sz="2300" b="0" i="0" u="none" strike="noStrike" cap="none" dirty="0">
                <a:solidFill>
                  <a:schemeClr val="dk1"/>
                </a:solidFill>
                <a:latin typeface="Calibri"/>
                <a:ea typeface="Calibri"/>
                <a:cs typeface="Calibri"/>
                <a:sym typeface="Calibri"/>
              </a:rPr>
              <a:t>Most common reason for permanent exclusion remains Persistent Disruptive Behavior</a:t>
            </a:r>
          </a:p>
          <a:p>
            <a:pPr marL="342900" indent="-342900">
              <a:buFont typeface="Arial" panose="020B0604020202020204" pitchFamily="34" charset="0"/>
              <a:buChar char="•"/>
            </a:pPr>
            <a:r>
              <a:rPr lang="en-US" sz="2300" dirty="0">
                <a:solidFill>
                  <a:schemeClr val="dk1"/>
                </a:solidFill>
                <a:latin typeface="Calibri"/>
                <a:ea typeface="Calibri"/>
                <a:cs typeface="Calibri"/>
                <a:sym typeface="Calibri"/>
              </a:rPr>
              <a:t>Scrutiny of dialogue with schools – what's been tried?  Have we been involved?  Has additional support been requested?</a:t>
            </a:r>
          </a:p>
          <a:p>
            <a:pPr marL="342900" indent="-342900">
              <a:buFont typeface="Arial" panose="020B0604020202020204" pitchFamily="34" charset="0"/>
              <a:buChar char="•"/>
            </a:pPr>
            <a:r>
              <a:rPr lang="en-US" sz="2300" dirty="0">
                <a:solidFill>
                  <a:schemeClr val="dk1"/>
                </a:solidFill>
                <a:latin typeface="Calibri"/>
                <a:ea typeface="Calibri"/>
                <a:cs typeface="Calibri"/>
                <a:sym typeface="Calibri"/>
              </a:rPr>
              <a:t>Trauma informed practice</a:t>
            </a:r>
          </a:p>
          <a:p>
            <a:pPr marL="342900" indent="-342900">
              <a:buFont typeface="Arial" panose="020B0604020202020204" pitchFamily="34" charset="0"/>
              <a:buChar char="•"/>
            </a:pPr>
            <a:r>
              <a:rPr lang="en-US" sz="2300" dirty="0">
                <a:solidFill>
                  <a:schemeClr val="dk1"/>
                </a:solidFill>
                <a:latin typeface="Calibri"/>
                <a:ea typeface="Calibri"/>
                <a:cs typeface="Calibri"/>
                <a:sym typeface="Calibri"/>
              </a:rPr>
              <a:t>Ownership of the decision by school</a:t>
            </a:r>
          </a:p>
          <a:p>
            <a:pPr marL="342900" indent="-342900">
              <a:buFont typeface="Arial" panose="020B0604020202020204" pitchFamily="34" charset="0"/>
              <a:buChar char="•"/>
            </a:pPr>
            <a:r>
              <a:rPr lang="en-US" sz="2300" b="0" i="0" u="none" strike="noStrike" cap="none" dirty="0">
                <a:solidFill>
                  <a:schemeClr val="dk1"/>
                </a:solidFill>
                <a:latin typeface="Calibri"/>
                <a:ea typeface="Calibri"/>
                <a:cs typeface="Calibri"/>
                <a:sym typeface="Calibri"/>
              </a:rPr>
              <a:t>Is there an opportunity to rescind? – </a:t>
            </a:r>
            <a:r>
              <a:rPr lang="en-US" sz="2300" dirty="0">
                <a:solidFill>
                  <a:schemeClr val="dk1"/>
                </a:solidFill>
                <a:latin typeface="Calibri"/>
                <a:ea typeface="Calibri"/>
                <a:cs typeface="Calibri"/>
                <a:sym typeface="Calibri"/>
              </a:rPr>
              <a:t>How this works in practice</a:t>
            </a:r>
          </a:p>
          <a:p>
            <a:pPr marL="342900" indent="-342900">
              <a:buFont typeface="Arial" panose="020B0604020202020204" pitchFamily="34" charset="0"/>
              <a:buChar char="•"/>
            </a:pPr>
            <a:r>
              <a:rPr lang="en-US" sz="2300" b="0" i="0" u="none" strike="noStrike" cap="none" dirty="0">
                <a:solidFill>
                  <a:schemeClr val="dk1"/>
                </a:solidFill>
                <a:latin typeface="Calibri"/>
                <a:ea typeface="Calibri"/>
                <a:cs typeface="Calibri"/>
                <a:sym typeface="Calibri"/>
              </a:rPr>
              <a:t>Obligations on school</a:t>
            </a:r>
          </a:p>
          <a:p>
            <a:pPr marL="342900" indent="-342900">
              <a:buFont typeface="Arial" panose="020B0604020202020204" pitchFamily="34" charset="0"/>
              <a:buChar char="•"/>
            </a:pPr>
            <a:r>
              <a:rPr lang="en-US" sz="2300" dirty="0">
                <a:solidFill>
                  <a:schemeClr val="dk1"/>
                </a:solidFill>
                <a:latin typeface="Calibri"/>
                <a:ea typeface="Calibri"/>
                <a:cs typeface="Calibri"/>
                <a:sym typeface="Calibri"/>
              </a:rPr>
              <a:t>Obligations of the LA – who, what and when</a:t>
            </a:r>
          </a:p>
          <a:p>
            <a:pPr marL="342900" indent="-342900">
              <a:buFont typeface="Arial" panose="020B0604020202020204" pitchFamily="34" charset="0"/>
              <a:buChar char="•"/>
            </a:pPr>
            <a:r>
              <a:rPr lang="en-US" sz="2300" b="0" i="0" u="none" strike="noStrike" cap="none" dirty="0">
                <a:solidFill>
                  <a:schemeClr val="dk1"/>
                </a:solidFill>
                <a:latin typeface="Calibri"/>
                <a:ea typeface="Calibri"/>
                <a:cs typeface="Calibri"/>
                <a:sym typeface="Calibri"/>
              </a:rPr>
              <a:t>Home visits to parents</a:t>
            </a:r>
          </a:p>
          <a:p>
            <a:pPr marL="342900" indent="-342900">
              <a:buFont typeface="Arial" panose="020B0604020202020204" pitchFamily="34" charset="0"/>
              <a:buChar char="•"/>
            </a:pPr>
            <a:r>
              <a:rPr lang="en-US" sz="2300" dirty="0">
                <a:solidFill>
                  <a:schemeClr val="dk1"/>
                </a:solidFill>
                <a:latin typeface="Calibri"/>
                <a:ea typeface="Calibri"/>
                <a:cs typeface="Calibri"/>
                <a:sym typeface="Calibri"/>
              </a:rPr>
              <a:t>What we can and cannot promote</a:t>
            </a:r>
          </a:p>
          <a:p>
            <a:pPr marL="342900" indent="-342900">
              <a:buFont typeface="Arial" panose="020B0604020202020204" pitchFamily="34" charset="0"/>
              <a:buChar char="•"/>
            </a:pPr>
            <a:r>
              <a:rPr lang="en-US" sz="2300" b="0" i="0" u="none" strike="noStrike" cap="none" dirty="0">
                <a:solidFill>
                  <a:schemeClr val="dk1"/>
                </a:solidFill>
                <a:latin typeface="Calibri"/>
                <a:ea typeface="Calibri"/>
                <a:cs typeface="Calibri"/>
                <a:sym typeface="Calibri"/>
              </a:rPr>
              <a:t>Equity and equality of opportunity</a:t>
            </a:r>
          </a:p>
          <a:p>
            <a:pPr marL="342900" indent="-342900">
              <a:buFont typeface="Arial" panose="020B0604020202020204" pitchFamily="34" charset="0"/>
              <a:buChar char="•"/>
            </a:pPr>
            <a:r>
              <a:rPr lang="en-US" sz="2300" dirty="0">
                <a:solidFill>
                  <a:schemeClr val="dk1"/>
                </a:solidFill>
                <a:latin typeface="Calibri"/>
                <a:ea typeface="Calibri"/>
                <a:cs typeface="Calibri"/>
                <a:sym typeface="Calibri"/>
              </a:rPr>
              <a:t>Next steps</a:t>
            </a:r>
            <a:endParaRPr lang="en-US" sz="2300" b="0" i="0" u="none" strike="noStrike" cap="none" dirty="0">
              <a:solidFill>
                <a:schemeClr val="dk1"/>
              </a:solidFill>
              <a:latin typeface="Calibri"/>
              <a:ea typeface="Calibri"/>
              <a:cs typeface="Calibri"/>
              <a:sym typeface="Calibri"/>
            </a:endParaRPr>
          </a:p>
          <a:p>
            <a:endParaRPr lang="en-US" sz="2000" b="0" i="0" u="none" strike="noStrike" cap="none" dirty="0">
              <a:solidFill>
                <a:schemeClr val="dk1"/>
              </a:solidFill>
              <a:latin typeface="Calibri"/>
              <a:ea typeface="Calibri"/>
              <a:cs typeface="Calibri"/>
              <a:sym typeface="Calibri"/>
            </a:endParaRPr>
          </a:p>
          <a:p>
            <a:pPr marL="342900" indent="-342900">
              <a:buFont typeface="Arial" panose="020B0604020202020204" pitchFamily="34" charset="0"/>
              <a:buChar char="•"/>
            </a:pPr>
            <a:endParaRPr lang="en-US" sz="2000" b="0" i="0" u="none" strike="noStrike" cap="none" dirty="0">
              <a:solidFill>
                <a:schemeClr val="dk1"/>
              </a:solidFill>
              <a:latin typeface="Calibri"/>
              <a:ea typeface="Calibri"/>
              <a:cs typeface="Calibri"/>
              <a:sym typeface="Calibri"/>
            </a:endParaRPr>
          </a:p>
          <a:p>
            <a:endParaRPr lang="en-US" sz="1400" b="0" i="0" u="none" strike="noStrike" cap="none" dirty="0">
              <a:solidFill>
                <a:schemeClr val="dk1"/>
              </a:solidFill>
              <a:latin typeface="Calibri"/>
              <a:ea typeface="Calibri"/>
              <a:cs typeface="Calibri"/>
              <a:sym typeface="Calibri"/>
            </a:endParaRPr>
          </a:p>
          <a:p>
            <a:endParaRPr lang="en-GB" dirty="0"/>
          </a:p>
        </p:txBody>
      </p:sp>
      <p:pic>
        <p:nvPicPr>
          <p:cNvPr id="8" name="Picture 7">
            <a:extLst>
              <a:ext uri="{FF2B5EF4-FFF2-40B4-BE49-F238E27FC236}">
                <a16:creationId xmlns:a16="http://schemas.microsoft.com/office/drawing/2014/main" id="{B88D4FAC-662A-F4AA-F23B-1F7B02C930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8304" y="4077072"/>
            <a:ext cx="1547340" cy="2197349"/>
          </a:xfrm>
          <a:prstGeom prst="rect">
            <a:avLst/>
          </a:prstGeom>
        </p:spPr>
      </p:pic>
    </p:spTree>
    <p:extLst>
      <p:ext uri="{BB962C8B-B14F-4D97-AF65-F5344CB8AC3E}">
        <p14:creationId xmlns:p14="http://schemas.microsoft.com/office/powerpoint/2010/main" val="242594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10FB07FD-249E-0A60-03D6-24C948A6EBB6}"/>
            </a:ext>
          </a:extLst>
        </p:cNvPr>
        <p:cNvGrpSpPr/>
        <p:nvPr/>
      </p:nvGrpSpPr>
      <p:grpSpPr>
        <a:xfrm>
          <a:off x="0" y="0"/>
          <a:ext cx="0" cy="0"/>
          <a:chOff x="0" y="0"/>
          <a:chExt cx="0" cy="0"/>
        </a:xfrm>
      </p:grpSpPr>
      <p:sp>
        <p:nvSpPr>
          <p:cNvPr id="90" name="Shape 90" title="Title">
            <a:extLst>
              <a:ext uri="{FF2B5EF4-FFF2-40B4-BE49-F238E27FC236}">
                <a16:creationId xmlns:a16="http://schemas.microsoft.com/office/drawing/2014/main" id="{19AE73B7-3CB9-BBA1-C2D5-8B5783EC9C87}"/>
              </a:ext>
            </a:extLst>
          </p:cNvPr>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3600" b="0" i="0" u="none" strike="noStrike" cap="none" dirty="0">
                <a:latin typeface="Calibri"/>
                <a:ea typeface="Calibri"/>
                <a:cs typeface="Calibri"/>
              </a:rPr>
              <a:t>Working With APs</a:t>
            </a:r>
          </a:p>
        </p:txBody>
      </p:sp>
      <p:pic>
        <p:nvPicPr>
          <p:cNvPr id="2" name="Picture 1">
            <a:extLst>
              <a:ext uri="{FF2B5EF4-FFF2-40B4-BE49-F238E27FC236}">
                <a16:creationId xmlns:a16="http://schemas.microsoft.com/office/drawing/2014/main" id="{11337329-2186-B140-2760-F361A81BC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96136" y="404664"/>
            <a:ext cx="3347864" cy="1158256"/>
          </a:xfrm>
          <a:prstGeom prst="rect">
            <a:avLst/>
          </a:prstGeom>
        </p:spPr>
      </p:pic>
      <p:sp>
        <p:nvSpPr>
          <p:cNvPr id="3" name="TextBox 2">
            <a:extLst>
              <a:ext uri="{FF2B5EF4-FFF2-40B4-BE49-F238E27FC236}">
                <a16:creationId xmlns:a16="http://schemas.microsoft.com/office/drawing/2014/main" id="{4D3D9453-46EC-87D0-275A-D5532DB60AAC}"/>
              </a:ext>
            </a:extLst>
          </p:cNvPr>
          <p:cNvSpPr txBox="1"/>
          <p:nvPr/>
        </p:nvSpPr>
        <p:spPr>
          <a:xfrm>
            <a:off x="216024" y="1439863"/>
            <a:ext cx="8316092" cy="5940088"/>
          </a:xfrm>
          <a:prstGeom prst="rect">
            <a:avLst/>
          </a:prstGeom>
          <a:noFill/>
        </p:spPr>
        <p:txBody>
          <a:bodyPr wrap="square" rtlCol="0">
            <a:spAutoFit/>
          </a:bodyPr>
          <a:lstStyle/>
          <a:p>
            <a:pPr marL="342900" indent="-342900">
              <a:buFont typeface="Arial" panose="020B0604020202020204" pitchFamily="34" charset="0"/>
              <a:buChar char="•"/>
            </a:pPr>
            <a:r>
              <a:rPr lang="en-GB" sz="2400" dirty="0"/>
              <a:t>Establish demand-led place planning</a:t>
            </a:r>
          </a:p>
          <a:p>
            <a:pPr marL="342900" indent="-342900">
              <a:buFont typeface="Arial" panose="020B0604020202020204" pitchFamily="34" charset="0"/>
              <a:buChar char="•"/>
            </a:pPr>
            <a:r>
              <a:rPr lang="en-GB" sz="2400" dirty="0"/>
              <a:t>Commissioning</a:t>
            </a:r>
            <a:endParaRPr lang="en-US" sz="2400" dirty="0">
              <a:solidFill>
                <a:schemeClr val="dk1"/>
              </a:solidFill>
              <a:latin typeface="Calibri"/>
              <a:ea typeface="Calibri"/>
              <a:cs typeface="Calibri"/>
              <a:sym typeface="Calibri"/>
            </a:endParaRP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Primary and Secondary</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Embedded in our registered APs – benefits</a:t>
            </a:r>
          </a:p>
          <a:p>
            <a:pPr marL="342900" indent="-3429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Outreach</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SEND &amp; AP Change </a:t>
            </a:r>
            <a:r>
              <a:rPr lang="en-US" sz="2400" dirty="0" err="1">
                <a:solidFill>
                  <a:schemeClr val="dk1"/>
                </a:solidFill>
                <a:latin typeface="Calibri"/>
                <a:ea typeface="Calibri"/>
                <a:cs typeface="Calibri"/>
                <a:sym typeface="Calibri"/>
              </a:rPr>
              <a:t>Programme</a:t>
            </a:r>
            <a:r>
              <a:rPr lang="en-US" sz="2400" dirty="0">
                <a:solidFill>
                  <a:schemeClr val="dk1"/>
                </a:solidFill>
                <a:latin typeface="Calibri"/>
                <a:ea typeface="Calibri"/>
                <a:cs typeface="Calibri"/>
                <a:sym typeface="Calibri"/>
              </a:rPr>
              <a:t> – a brief overview</a:t>
            </a:r>
          </a:p>
          <a:p>
            <a:pPr marL="342900" indent="-3429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Commissioned places – Primary and Secondary</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PEX versus intervention placements </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Offsite direction</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Intervention not destination</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Return to mainstream/appropriate setting</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Forward planning</a:t>
            </a:r>
          </a:p>
          <a:p>
            <a:pPr marL="342900" indent="-342900">
              <a:buFont typeface="Arial" panose="020B0604020202020204" pitchFamily="34" charset="0"/>
              <a:buChar char="•"/>
            </a:pPr>
            <a:r>
              <a:rPr lang="en-US" sz="2400" dirty="0">
                <a:solidFill>
                  <a:schemeClr val="dk1"/>
                </a:solidFill>
                <a:latin typeface="Calibri"/>
                <a:ea typeface="Calibri"/>
                <a:cs typeface="Calibri"/>
                <a:sym typeface="Calibri"/>
              </a:rPr>
              <a:t>Unregistered APs</a:t>
            </a:r>
          </a:p>
          <a:p>
            <a:pPr marL="342900" indent="-342900">
              <a:buFont typeface="Arial" panose="020B0604020202020204" pitchFamily="34" charset="0"/>
              <a:buChar char="•"/>
            </a:pPr>
            <a:endParaRPr lang="en-US" sz="2000" b="0" i="0" u="none" strike="noStrike" cap="none" dirty="0">
              <a:solidFill>
                <a:schemeClr val="dk1"/>
              </a:solidFill>
              <a:latin typeface="Calibri"/>
              <a:ea typeface="Calibri"/>
              <a:cs typeface="Calibri"/>
              <a:sym typeface="Calibri"/>
            </a:endParaRPr>
          </a:p>
          <a:p>
            <a:pPr marL="342900" indent="-342900">
              <a:buFont typeface="Arial" panose="020B0604020202020204" pitchFamily="34" charset="0"/>
              <a:buChar char="•"/>
            </a:pPr>
            <a:endParaRPr lang="en-US" sz="2000" b="0" i="0" u="none" strike="noStrike" cap="none" dirty="0">
              <a:solidFill>
                <a:schemeClr val="dk1"/>
              </a:solidFill>
              <a:latin typeface="Calibri"/>
              <a:ea typeface="Calibri"/>
              <a:cs typeface="Calibri"/>
              <a:sym typeface="Calibri"/>
            </a:endParaRPr>
          </a:p>
          <a:p>
            <a:endParaRPr lang="en-US" sz="1400" b="0" i="0" u="none" strike="noStrike" cap="none" dirty="0">
              <a:solidFill>
                <a:schemeClr val="dk1"/>
              </a:solidFill>
              <a:latin typeface="Calibri"/>
              <a:ea typeface="Calibri"/>
              <a:cs typeface="Calibri"/>
              <a:sym typeface="Calibri"/>
            </a:endParaRPr>
          </a:p>
          <a:p>
            <a:endParaRPr lang="en-GB" dirty="0"/>
          </a:p>
        </p:txBody>
      </p:sp>
    </p:spTree>
    <p:extLst>
      <p:ext uri="{BB962C8B-B14F-4D97-AF65-F5344CB8AC3E}">
        <p14:creationId xmlns:p14="http://schemas.microsoft.com/office/powerpoint/2010/main" val="43226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046B15E9-7ECB-16FA-D191-CACE711F3C61}"/>
            </a:ext>
          </a:extLst>
        </p:cNvPr>
        <p:cNvGrpSpPr/>
        <p:nvPr/>
      </p:nvGrpSpPr>
      <p:grpSpPr>
        <a:xfrm>
          <a:off x="0" y="0"/>
          <a:ext cx="0" cy="0"/>
          <a:chOff x="0" y="0"/>
          <a:chExt cx="0" cy="0"/>
        </a:xfrm>
      </p:grpSpPr>
      <p:sp>
        <p:nvSpPr>
          <p:cNvPr id="90" name="Shape 90" title="Title">
            <a:extLst>
              <a:ext uri="{FF2B5EF4-FFF2-40B4-BE49-F238E27FC236}">
                <a16:creationId xmlns:a16="http://schemas.microsoft.com/office/drawing/2014/main" id="{FDF6443A-1674-8FB1-EC7F-6464A2252614}"/>
              </a:ext>
            </a:extLst>
          </p:cNvPr>
          <p:cNvSpPr txBox="1">
            <a:spLocks noGrp="1"/>
          </p:cNvSpPr>
          <p:nvPr>
            <p:ph type="title"/>
          </p:nvPr>
        </p:nvSpPr>
        <p:spPr>
          <a:xfrm>
            <a:off x="360362" y="720725"/>
            <a:ext cx="8423274" cy="719138"/>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dirty="0"/>
              <a:t>Contact Details </a:t>
            </a:r>
            <a:r>
              <a:rPr lang="en-US"/>
              <a:t>(Inclusion Only)</a:t>
            </a:r>
            <a:endParaRPr lang="en-US" sz="3600" b="0" i="0" u="none" strike="noStrike" cap="none" dirty="0">
              <a:latin typeface="Calibri"/>
              <a:ea typeface="Calibri"/>
              <a:cs typeface="Calibri"/>
            </a:endParaRPr>
          </a:p>
        </p:txBody>
      </p:sp>
      <p:sp>
        <p:nvSpPr>
          <p:cNvPr id="91" name="Shape 91" title="Text area">
            <a:extLst>
              <a:ext uri="{FF2B5EF4-FFF2-40B4-BE49-F238E27FC236}">
                <a16:creationId xmlns:a16="http://schemas.microsoft.com/office/drawing/2014/main" id="{9817397D-6E6F-BD74-50FF-7815BE86CDA2}"/>
              </a:ext>
            </a:extLst>
          </p:cNvPr>
          <p:cNvSpPr txBox="1">
            <a:spLocks noGrp="1"/>
          </p:cNvSpPr>
          <p:nvPr>
            <p:ph type="body" idx="1"/>
          </p:nvPr>
        </p:nvSpPr>
        <p:spPr>
          <a:xfrm>
            <a:off x="350776" y="1700808"/>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r>
              <a:rPr lang="en-GB" sz="3000" dirty="0"/>
              <a:t>Kate Turner – </a:t>
            </a:r>
            <a:r>
              <a:rPr lang="en-GB" sz="3000" dirty="0">
                <a:hlinkClick r:id="rId3"/>
              </a:rPr>
              <a:t>kturner1@worcestershire.gov.uk</a:t>
            </a:r>
            <a:endParaRPr lang="en-GB" sz="3000" dirty="0"/>
          </a:p>
          <a:p>
            <a:pPr marL="342900" marR="0" lvl="0" indent="-342900" algn="l" rtl="0">
              <a:spcBef>
                <a:spcPts val="0"/>
              </a:spcBef>
              <a:spcAft>
                <a:spcPts val="0"/>
              </a:spcAft>
              <a:buClr>
                <a:schemeClr val="dk1"/>
              </a:buClr>
              <a:buSzPct val="100000"/>
              <a:buFont typeface="Arial"/>
              <a:buNone/>
            </a:pPr>
            <a:r>
              <a:rPr lang="en-GB" sz="3000" b="0" i="0" u="none" strike="noStrike" cap="none" dirty="0">
                <a:solidFill>
                  <a:schemeClr val="dk1"/>
                </a:solidFill>
                <a:latin typeface="Calibri"/>
                <a:ea typeface="Calibri"/>
                <a:cs typeface="Calibri"/>
                <a:sym typeface="Calibri"/>
              </a:rPr>
              <a:t>Gethin Howells – </a:t>
            </a:r>
            <a:r>
              <a:rPr lang="en-GB" sz="3000" b="0" i="0" u="none" strike="noStrike" cap="none" dirty="0">
                <a:solidFill>
                  <a:schemeClr val="dk1"/>
                </a:solidFill>
                <a:latin typeface="Calibri"/>
                <a:ea typeface="Calibri"/>
                <a:cs typeface="Calibri"/>
                <a:sym typeface="Calibri"/>
                <a:hlinkClick r:id="rId4"/>
              </a:rPr>
              <a:t>ghowells@worcestershire.gov.uk</a:t>
            </a:r>
            <a:endParaRPr lang="en-GB" sz="3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r>
              <a:rPr lang="en-GB" sz="3000" dirty="0"/>
              <a:t>Clare </a:t>
            </a:r>
            <a:r>
              <a:rPr lang="en-GB" sz="3000"/>
              <a:t>Hubbard - </a:t>
            </a:r>
            <a:r>
              <a:rPr lang="en-GB" sz="3000" dirty="0">
                <a:hlinkClick r:id="rId5"/>
              </a:rPr>
              <a:t>chubbard@worcestershire.gov.uk</a:t>
            </a:r>
            <a:endParaRPr lang="en-GB" sz="3000" dirty="0"/>
          </a:p>
          <a:p>
            <a:pPr marL="342900" marR="0" lvl="0" indent="-342900" algn="l" rtl="0">
              <a:spcBef>
                <a:spcPts val="0"/>
              </a:spcBef>
              <a:spcAft>
                <a:spcPts val="0"/>
              </a:spcAft>
              <a:buClr>
                <a:schemeClr val="dk1"/>
              </a:buClr>
              <a:buSzPct val="100000"/>
              <a:buFont typeface="Arial"/>
              <a:buNone/>
            </a:pPr>
            <a:r>
              <a:rPr lang="en-GB" sz="3000" dirty="0"/>
              <a:t>Kirsten Walton -  </a:t>
            </a:r>
            <a:r>
              <a:rPr lang="en-GB" sz="3000" dirty="0">
                <a:hlinkClick r:id="rId6"/>
              </a:rPr>
              <a:t>kwalton@worcestershire.gov.uk</a:t>
            </a:r>
            <a:endParaRPr lang="en-GB" sz="3000" dirty="0"/>
          </a:p>
          <a:p>
            <a:pPr marL="342900" marR="0" lvl="0" indent="-342900" algn="l" rtl="0">
              <a:spcBef>
                <a:spcPts val="0"/>
              </a:spcBef>
              <a:spcAft>
                <a:spcPts val="0"/>
              </a:spcAft>
              <a:buClr>
                <a:schemeClr val="dk1"/>
              </a:buClr>
              <a:buSzPct val="100000"/>
              <a:buFont typeface="Arial"/>
              <a:buNone/>
            </a:pPr>
            <a:endParaRPr lang="en-GB" dirty="0"/>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lang="en-GB" sz="3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471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F26EA-5F49-B32D-890E-C0CDC781E0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E2BBE7C-6D81-FFD6-01E4-4D1C43CA6485}"/>
              </a:ext>
              <a:ext uri="{C183D7F6-B498-43B3-948B-1728B52AA6E4}">
                <adec:decorative xmlns:adec="http://schemas.microsoft.com/office/drawing/2017/decorative" val="1"/>
              </a:ext>
            </a:extLst>
          </p:cNvPr>
          <p:cNvSpPr>
            <a:spLocks noGrp="1"/>
          </p:cNvSpPr>
          <p:nvPr>
            <p:ph type="body" idx="1"/>
          </p:nvPr>
        </p:nvSpPr>
        <p:spPr>
          <a:xfrm>
            <a:off x="467545" y="476672"/>
            <a:ext cx="8219254" cy="5649491"/>
          </a:xfrm>
        </p:spPr>
        <p:txBody>
          <a:bodyPr/>
          <a:lstStyle/>
          <a:p>
            <a:pPr marL="546100" indent="-342900">
              <a:buFont typeface="+mj-lt"/>
              <a:buAutoNum type="arabicPeriod"/>
            </a:pP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dirty="0"/>
          </a:p>
        </p:txBody>
      </p:sp>
      <p:sp>
        <p:nvSpPr>
          <p:cNvPr id="4" name="TextBox 3">
            <a:extLst>
              <a:ext uri="{FF2B5EF4-FFF2-40B4-BE49-F238E27FC236}">
                <a16:creationId xmlns:a16="http://schemas.microsoft.com/office/drawing/2014/main" id="{89025A9D-BF93-274E-756C-2927CC46FBCA}"/>
              </a:ext>
            </a:extLst>
          </p:cNvPr>
          <p:cNvSpPr txBox="1"/>
          <p:nvPr/>
        </p:nvSpPr>
        <p:spPr>
          <a:xfrm>
            <a:off x="275712" y="479500"/>
            <a:ext cx="5616624" cy="48147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sym typeface="Arial"/>
              </a:rPr>
              <a:t>Transition Resources from Lumi Nova</a:t>
            </a:r>
          </a:p>
          <a:p>
            <a:pPr marL="0" marR="0" lvl="0" indent="0" algn="l" defTabSz="685800" rtl="0" eaLnBrk="1" fontAlgn="auto" latinLnBrk="0" hangingPunct="1">
              <a:lnSpc>
                <a:spcPct val="107000"/>
              </a:lnSpc>
              <a:spcBef>
                <a:spcPts val="0"/>
              </a:spcBef>
              <a:spcAft>
                <a:spcPts val="6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Lumi Nova is offering </a:t>
            </a:r>
            <a:r>
              <a:rPr kumimoji="0" lang="en-GB" sz="18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transition resources</a:t>
            </a:r>
            <a:r>
              <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 </a:t>
            </a: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The summer holidays are a great opportunity for parents/carers to use Lumi Nova to support their children with common worries during this time.</a:t>
            </a: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Whether it's the </a:t>
            </a:r>
            <a:r>
              <a:rPr kumimoji="0" lang="en-US" sz="18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start of a new school year, transitioning to a new school/class or making new friends</a:t>
            </a: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 Lumi Nova offers a wide range of goals to support children </a:t>
            </a:r>
            <a:r>
              <a:rPr kumimoji="0" lang="en-US" sz="18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build confidence</a:t>
            </a: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a:t>
            </a:r>
            <a:endParaRPr kumimoji="0" lang="en-GB"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sym typeface="Arial"/>
                <a:hlinkClick r:id="rId2"/>
              </a:rPr>
              <a:t>Download the Transition / Summer Resources from Google Drive</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To request a physical pack of free resources to hand out at the end of term, please contact the team at </a:t>
            </a:r>
            <a:r>
              <a:rPr kumimoji="0" lang="en-US"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sym typeface="Arial"/>
                <a:hlinkClick r:id="rId3"/>
              </a:rPr>
              <a:t>luminova@bfb-labs.com</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3DDC0547-97CF-1CCD-1DFC-0121F98554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59310" y="731837"/>
            <a:ext cx="2793930" cy="3489251"/>
          </a:xfrm>
          <a:prstGeom prst="rect">
            <a:avLst/>
          </a:prstGeom>
        </p:spPr>
      </p:pic>
      <p:sp>
        <p:nvSpPr>
          <p:cNvPr id="2" name="Title 1">
            <a:extLst>
              <a:ext uri="{FF2B5EF4-FFF2-40B4-BE49-F238E27FC236}">
                <a16:creationId xmlns:a16="http://schemas.microsoft.com/office/drawing/2014/main" id="{B8355873-1E3A-17DC-59D4-DBA6B84BA874}"/>
              </a:ext>
            </a:extLst>
          </p:cNvPr>
          <p:cNvSpPr>
            <a:spLocks noGrp="1"/>
          </p:cNvSpPr>
          <p:nvPr>
            <p:ph type="title"/>
          </p:nvPr>
        </p:nvSpPr>
        <p:spPr>
          <a:xfrm>
            <a:off x="1390181" y="5301550"/>
            <a:ext cx="7269161" cy="1143000"/>
          </a:xfrm>
        </p:spPr>
        <p:txBody>
          <a:bodyPr/>
          <a:lstStyle/>
          <a:p>
            <a:pPr lvl="0" defTabSz="685800">
              <a:defRPr/>
            </a:pPr>
            <a:r>
              <a:rPr lang="en-GB" sz="800" b="1" u="sng" kern="1200" dirty="0">
                <a:solidFill>
                  <a:schemeClr val="bg1"/>
                </a:solidFill>
                <a:latin typeface="Comic Sans MS" panose="030F0702030302020204" pitchFamily="66" charset="0"/>
                <a:sym typeface="Arial"/>
              </a:rPr>
              <a:t>Transition Resources from Lumi Nova</a:t>
            </a:r>
          </a:p>
        </p:txBody>
      </p:sp>
    </p:spTree>
    <p:extLst>
      <p:ext uri="{BB962C8B-B14F-4D97-AF65-F5344CB8AC3E}">
        <p14:creationId xmlns:p14="http://schemas.microsoft.com/office/powerpoint/2010/main" val="363738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83F7-A1C9-1E9E-37CB-FBD27E36427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608F0A8-8497-7685-9408-3DB468DA9A97}"/>
              </a:ext>
              <a:ext uri="{C183D7F6-B498-43B3-948B-1728B52AA6E4}">
                <adec:decorative xmlns:adec="http://schemas.microsoft.com/office/drawing/2017/decorative" val="1"/>
              </a:ext>
            </a:extLst>
          </p:cNvPr>
          <p:cNvSpPr>
            <a:spLocks noGrp="1"/>
          </p:cNvSpPr>
          <p:nvPr>
            <p:ph type="body" idx="1"/>
          </p:nvPr>
        </p:nvSpPr>
        <p:spPr>
          <a:xfrm>
            <a:off x="467545" y="476672"/>
            <a:ext cx="8219254" cy="5649491"/>
          </a:xfrm>
        </p:spPr>
        <p:txBody>
          <a:bodyPr/>
          <a:lstStyle/>
          <a:p>
            <a:pPr marL="546100" indent="-342900">
              <a:buFont typeface="+mj-lt"/>
              <a:buAutoNum type="arabicPeriod"/>
            </a:pP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dirty="0"/>
          </a:p>
        </p:txBody>
      </p:sp>
      <p:sp>
        <p:nvSpPr>
          <p:cNvPr id="4" name="TextBox 3">
            <a:extLst>
              <a:ext uri="{FF2B5EF4-FFF2-40B4-BE49-F238E27FC236}">
                <a16:creationId xmlns:a16="http://schemas.microsoft.com/office/drawing/2014/main" id="{4C910F45-4C58-88DC-B301-71052902F3BD}"/>
              </a:ext>
            </a:extLst>
          </p:cNvPr>
          <p:cNvSpPr txBox="1"/>
          <p:nvPr/>
        </p:nvSpPr>
        <p:spPr>
          <a:xfrm>
            <a:off x="755576" y="1458108"/>
            <a:ext cx="7704856" cy="3411896"/>
          </a:xfrm>
          <a:prstGeom prst="rect">
            <a:avLst/>
          </a:prstGeom>
          <a:noFill/>
        </p:spPr>
        <p:txBody>
          <a:bodyPr wrap="square">
            <a:sp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GB" sz="24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SEND Updates – What’s New?</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GB" sz="20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The </a:t>
            </a:r>
            <a:r>
              <a:rPr kumimoji="0" lang="en-GB" sz="2000" b="1"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Worcestershire SEND service is restructuring </a:t>
            </a:r>
            <a:r>
              <a:rPr kumimoji="0" lang="en-GB" sz="20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to support improvements in the service. </a:t>
            </a: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These are the current key changes you need to be aware of:</a:t>
            </a: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 </a:t>
            </a:r>
            <a:r>
              <a:rPr kumimoji="0" lang="en-GB" sz="2000" b="0" i="0" u="none" strike="noStrike" kern="100" cap="none" spc="0" normalizeH="0" baseline="0" noProof="0" dirty="0">
                <a:ln>
                  <a:noFill/>
                </a:ln>
                <a:solidFill>
                  <a:srgbClr val="7030A0"/>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Following Parent Carer and staff feedback, Casework Officers are now going to be called </a:t>
            </a:r>
            <a:r>
              <a:rPr kumimoji="0" lang="en-GB" sz="2000" b="1" i="0" u="none" strike="noStrike" kern="100" cap="none" spc="0" normalizeH="0" baseline="0" noProof="0" dirty="0">
                <a:ln>
                  <a:noFill/>
                </a:ln>
                <a:solidFill>
                  <a:srgbClr val="7030A0"/>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‘EHCP Co-ordinators’</a:t>
            </a: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 </a:t>
            </a:r>
            <a:r>
              <a:rPr kumimoji="0" lang="en-GB" sz="20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More staff</a:t>
            </a:r>
            <a:r>
              <a:rPr kumimoji="0" lang="en-GB" sz="20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sym typeface="Arial"/>
              </a:rPr>
              <a:t>: 4 EHCP Co-ordinators, 1 Team Manager, 1 Senior EHCP Co-ordinator, 2 Initial Screening and Contact Officers and a second Complaints Officer</a:t>
            </a:r>
          </a:p>
        </p:txBody>
      </p:sp>
      <p:sp>
        <p:nvSpPr>
          <p:cNvPr id="2" name="Title 1">
            <a:extLst>
              <a:ext uri="{FF2B5EF4-FFF2-40B4-BE49-F238E27FC236}">
                <a16:creationId xmlns:a16="http://schemas.microsoft.com/office/drawing/2014/main" id="{904695F6-7E6F-026B-68F8-CDFAB689F801}"/>
              </a:ext>
            </a:extLst>
          </p:cNvPr>
          <p:cNvSpPr>
            <a:spLocks noGrp="1"/>
          </p:cNvSpPr>
          <p:nvPr>
            <p:ph type="title"/>
          </p:nvPr>
        </p:nvSpPr>
        <p:spPr>
          <a:xfrm>
            <a:off x="2195736" y="548680"/>
            <a:ext cx="7269161" cy="1143000"/>
          </a:xfrm>
        </p:spPr>
        <p:txBody>
          <a:bodyPr/>
          <a:lstStyle/>
          <a:p>
            <a:pPr lvl="0" defTabSz="685800">
              <a:lnSpc>
                <a:spcPct val="107000"/>
              </a:lnSpc>
              <a:spcAft>
                <a:spcPts val="600"/>
              </a:spcAft>
              <a:defRPr/>
            </a:pPr>
            <a:r>
              <a:rPr lang="en-GB" sz="800" b="1" u="sng"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rPr>
              <a:t>SEND Updates – What’s New?</a:t>
            </a:r>
            <a:endParaRPr lang="en-GB"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68499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C67C-E8F9-A030-2F7C-D59EB4D982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9D3E306-5F88-15AE-5C9F-DCDB7B38FEC9}"/>
              </a:ext>
              <a:ext uri="{C183D7F6-B498-43B3-948B-1728B52AA6E4}">
                <adec:decorative xmlns:adec="http://schemas.microsoft.com/office/drawing/2017/decorative" val="1"/>
              </a:ext>
            </a:extLst>
          </p:cNvPr>
          <p:cNvSpPr>
            <a:spLocks noGrp="1"/>
          </p:cNvSpPr>
          <p:nvPr>
            <p:ph type="body" idx="1"/>
          </p:nvPr>
        </p:nvSpPr>
        <p:spPr>
          <a:xfrm>
            <a:off x="251520" y="1415604"/>
            <a:ext cx="8435277" cy="4604469"/>
          </a:xfrm>
        </p:spPr>
        <p:txBody>
          <a:bodyPr anchor="t">
            <a:normAutofit/>
          </a:bodyPr>
          <a:lstStyle/>
          <a:p>
            <a:pPr>
              <a:lnSpc>
                <a:spcPct val="90000"/>
              </a:lnSpc>
              <a:spcAft>
                <a:spcPts val="513"/>
              </a:spcAft>
            </a:pPr>
            <a:endParaRPr lang="en-US" sz="1000" dirty="0"/>
          </a:p>
          <a:p>
            <a:pPr>
              <a:lnSpc>
                <a:spcPct val="90000"/>
              </a:lnSpc>
              <a:spcAft>
                <a:spcPts val="513"/>
              </a:spcAft>
            </a:pPr>
            <a:endParaRPr lang="en-US" sz="1000" dirty="0"/>
          </a:p>
          <a:p>
            <a:pPr>
              <a:lnSpc>
                <a:spcPct val="90000"/>
              </a:lnSpc>
              <a:spcAft>
                <a:spcPts val="513"/>
              </a:spcAft>
            </a:pPr>
            <a:endParaRPr lang="en-GB" sz="1000" dirty="0"/>
          </a:p>
        </p:txBody>
      </p:sp>
      <p:sp>
        <p:nvSpPr>
          <p:cNvPr id="5" name="TextBox 4">
            <a:extLst>
              <a:ext uri="{FF2B5EF4-FFF2-40B4-BE49-F238E27FC236}">
                <a16:creationId xmlns:a16="http://schemas.microsoft.com/office/drawing/2014/main" id="{F7E20146-AB49-F1C1-2922-F01E619BD5BC}"/>
              </a:ext>
            </a:extLst>
          </p:cNvPr>
          <p:cNvSpPr txBox="1"/>
          <p:nvPr/>
        </p:nvSpPr>
        <p:spPr>
          <a:xfrm>
            <a:off x="755576" y="1628800"/>
            <a:ext cx="7776864" cy="317606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 New </a:t>
            </a:r>
            <a:r>
              <a:rPr kumimoji="0" lang="en-GB" sz="2200" b="1"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Pre-14 and Post-14 teams </a:t>
            </a:r>
            <a:r>
              <a:rPr kumimoji="0" lang="en-GB" sz="2200" b="0" i="0" u="none" strike="noStrike" kern="100" cap="none" spc="0" normalizeH="0" baseline="0" noProof="0" dirty="0">
                <a:ln>
                  <a:noFill/>
                </a:ln>
                <a:solidFill>
                  <a:srgbClr val="00B050"/>
                </a:solidFill>
                <a:effectLst/>
                <a:uLnTx/>
                <a:uFillTx/>
                <a:latin typeface="Comic Sans MS" panose="030F0702030302020204" pitchFamily="66" charset="0"/>
                <a:ea typeface="Aptos" panose="020B0004020202020204" pitchFamily="34" charset="0"/>
                <a:cs typeface="Times New Roman" panose="02020603050405020304" pitchFamily="18" charset="0"/>
              </a:rPr>
              <a:t>split by area – so children are supported by a team that understands their educational phase best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 new </a:t>
            </a:r>
            <a:r>
              <a:rPr kumimoji="0" lang="en-GB" sz="22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Postcode Finder tool </a:t>
            </a: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so families can easily see which team supports their child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t>
            </a:r>
            <a:r>
              <a:rPr kumimoji="0" lang="en-GB" sz="2200" b="0" i="0" u="none" strike="noStrike" kern="100" cap="none" spc="0" normalizeH="0" baseline="0" noProof="0" dirty="0">
                <a:ln>
                  <a:noFill/>
                </a:ln>
                <a:solidFill>
                  <a:srgbClr val="C00000"/>
                </a:solidFill>
                <a:effectLst/>
                <a:uLnTx/>
                <a:uFillTx/>
                <a:latin typeface="Comic Sans MS" panose="030F0702030302020204" pitchFamily="66" charset="0"/>
                <a:ea typeface="Aptos" panose="020B0004020202020204" pitchFamily="34" charset="0"/>
                <a:cs typeface="Times New Roman" panose="02020603050405020304" pitchFamily="18" charset="0"/>
              </a:rPr>
              <a:t>Each team will have their own </a:t>
            </a:r>
            <a:r>
              <a:rPr kumimoji="0" lang="en-GB" sz="2200" b="1" i="0" u="none" strike="noStrike" kern="100" cap="none" spc="0" normalizeH="0" baseline="0" noProof="0" dirty="0">
                <a:ln>
                  <a:noFill/>
                </a:ln>
                <a:solidFill>
                  <a:srgbClr val="C00000"/>
                </a:solidFill>
                <a:effectLst/>
                <a:uLnTx/>
                <a:uFillTx/>
                <a:latin typeface="Comic Sans MS" panose="030F0702030302020204" pitchFamily="66" charset="0"/>
                <a:ea typeface="Aptos" panose="020B0004020202020204" pitchFamily="34" charset="0"/>
                <a:cs typeface="Times New Roman" panose="02020603050405020304" pitchFamily="18" charset="0"/>
              </a:rPr>
              <a:t>phone number and email address </a:t>
            </a:r>
            <a:r>
              <a:rPr kumimoji="0" lang="en-GB" sz="2200" b="0" i="0" u="none" strike="noStrike" kern="100" cap="none" spc="0" normalizeH="0" baseline="0" noProof="0" dirty="0">
                <a:ln>
                  <a:noFill/>
                </a:ln>
                <a:solidFill>
                  <a:srgbClr val="C00000"/>
                </a:solidFill>
                <a:effectLst/>
                <a:uLnTx/>
                <a:uFillTx/>
                <a:latin typeface="Comic Sans MS" panose="030F0702030302020204" pitchFamily="66" charset="0"/>
                <a:ea typeface="Aptos" panose="020B0004020202020204" pitchFamily="34" charset="0"/>
                <a:cs typeface="Times New Roman" panose="02020603050405020304" pitchFamily="18" charset="0"/>
              </a:rPr>
              <a:t>so it’s easier to get in touch, even when individual EHCP Co-ordinators are unavailable.</a:t>
            </a:r>
          </a:p>
        </p:txBody>
      </p:sp>
      <p:sp>
        <p:nvSpPr>
          <p:cNvPr id="2" name="Title 1">
            <a:extLst>
              <a:ext uri="{FF2B5EF4-FFF2-40B4-BE49-F238E27FC236}">
                <a16:creationId xmlns:a16="http://schemas.microsoft.com/office/drawing/2014/main" id="{A425A5E8-F49E-C5C7-B70B-149E935F21C4}"/>
              </a:ext>
            </a:extLst>
          </p:cNvPr>
          <p:cNvSpPr>
            <a:spLocks noGrp="1"/>
          </p:cNvSpPr>
          <p:nvPr>
            <p:ph type="title"/>
          </p:nvPr>
        </p:nvSpPr>
        <p:spPr>
          <a:xfrm>
            <a:off x="2267744" y="548680"/>
            <a:ext cx="7269161" cy="1143000"/>
          </a:xfrm>
        </p:spPr>
        <p:txBody>
          <a:bodyPr/>
          <a:lstStyle/>
          <a:p>
            <a:pPr lvl="0" defTabSz="685800">
              <a:lnSpc>
                <a:spcPct val="107000"/>
              </a:lnSpc>
              <a:spcAft>
                <a:spcPts val="600"/>
              </a:spcAft>
              <a:defRPr/>
            </a:pPr>
            <a:r>
              <a:rPr lang="en-GB" sz="800" b="1" u="sng"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rPr>
              <a:t>SEND Updates – What’s New?</a:t>
            </a:r>
            <a:endParaRPr lang="en-GB"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937628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F46043-0688-E026-68EE-A36BBFDFB9F6}"/>
              </a:ext>
            </a:extLst>
          </p:cNvPr>
          <p:cNvSpPr txBox="1"/>
          <p:nvPr/>
        </p:nvSpPr>
        <p:spPr>
          <a:xfrm>
            <a:off x="827584" y="1844824"/>
            <a:ext cx="7488832" cy="271119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The children and young people will be moving to their new teams during June and July, and the new structure will be fully </a:t>
            </a:r>
            <a:r>
              <a:rPr kumimoji="0" lang="en-GB" sz="2200" b="1"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in place from 1st September 2025</a:t>
            </a: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1" i="0" u="none" strike="noStrike" kern="100" cap="none" spc="0" normalizeH="0" baseline="0" noProof="0" dirty="0">
                <a:ln>
                  <a:noFill/>
                </a:ln>
                <a:solidFill>
                  <a:srgbClr val="7030A0"/>
                </a:solidFill>
                <a:effectLst/>
                <a:uLnTx/>
                <a:uFillTx/>
                <a:latin typeface="Comic Sans MS" panose="030F0702030302020204" pitchFamily="66" charset="0"/>
                <a:ea typeface="Aptos" panose="020B0004020202020204" pitchFamily="34" charset="0"/>
                <a:cs typeface="Times New Roman" panose="02020603050405020304" pitchFamily="18" charset="0"/>
              </a:rPr>
              <a:t>Families can continue to contact their current EHCP Co-ordinator and the SEND Services Team via the usual channels and will be updated as and when things change.</a:t>
            </a:r>
          </a:p>
        </p:txBody>
      </p:sp>
      <p:sp>
        <p:nvSpPr>
          <p:cNvPr id="2" name="Title 1">
            <a:extLst>
              <a:ext uri="{FF2B5EF4-FFF2-40B4-BE49-F238E27FC236}">
                <a16:creationId xmlns:a16="http://schemas.microsoft.com/office/drawing/2014/main" id="{6B45AF87-BC39-9874-4A4A-C9D7797DC471}"/>
              </a:ext>
            </a:extLst>
          </p:cNvPr>
          <p:cNvSpPr>
            <a:spLocks noGrp="1"/>
          </p:cNvSpPr>
          <p:nvPr>
            <p:ph type="title"/>
          </p:nvPr>
        </p:nvSpPr>
        <p:spPr>
          <a:xfrm>
            <a:off x="2123728" y="548680"/>
            <a:ext cx="7269161" cy="1143000"/>
          </a:xfrm>
        </p:spPr>
        <p:txBody>
          <a:bodyPr/>
          <a:lstStyle/>
          <a:p>
            <a:pPr lvl="0" defTabSz="685800">
              <a:lnSpc>
                <a:spcPct val="107000"/>
              </a:lnSpc>
              <a:spcAft>
                <a:spcPts val="600"/>
              </a:spcAft>
              <a:defRPr/>
            </a:pPr>
            <a:r>
              <a:rPr lang="en-GB" sz="800" b="1" u="sng"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rPr>
              <a:t>SEND Updates – What’s New?</a:t>
            </a:r>
            <a:endParaRPr lang="en-GB"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811238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5C87D-4767-2D86-BFE4-91EBA03187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14BE01-2F06-09D6-E369-13FD28838446}"/>
              </a:ext>
              <a:ext uri="{C183D7F6-B498-43B3-948B-1728B52AA6E4}">
                <adec:decorative xmlns:adec="http://schemas.microsoft.com/office/drawing/2017/decorative" val="1"/>
              </a:ext>
            </a:extLst>
          </p:cNvPr>
          <p:cNvSpPr>
            <a:spLocks noGrp="1"/>
          </p:cNvSpPr>
          <p:nvPr>
            <p:ph type="body" idx="1"/>
          </p:nvPr>
        </p:nvSpPr>
        <p:spPr>
          <a:xfrm>
            <a:off x="1115616" y="604254"/>
            <a:ext cx="8219254" cy="5649491"/>
          </a:xfrm>
        </p:spPr>
        <p:txBody>
          <a:bodyPr/>
          <a:lstStyle/>
          <a:p>
            <a:pPr marL="546100" indent="-342900">
              <a:buFont typeface="+mj-lt"/>
              <a:buAutoNum type="arabicPeriod"/>
            </a:pP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dirty="0"/>
          </a:p>
        </p:txBody>
      </p:sp>
      <p:sp>
        <p:nvSpPr>
          <p:cNvPr id="4" name="TextBox 3">
            <a:extLst>
              <a:ext uri="{FF2B5EF4-FFF2-40B4-BE49-F238E27FC236}">
                <a16:creationId xmlns:a16="http://schemas.microsoft.com/office/drawing/2014/main" id="{97EB7830-613D-9902-1681-20DDAADE0C2A}"/>
              </a:ext>
            </a:extLst>
          </p:cNvPr>
          <p:cNvSpPr txBox="1"/>
          <p:nvPr/>
        </p:nvSpPr>
        <p:spPr>
          <a:xfrm>
            <a:off x="611560" y="1412776"/>
            <a:ext cx="7920880" cy="272818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1" i="1" u="sng"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Please note, the EHCP process remains the same – there is no change to the Code of Practice.</a:t>
            </a:r>
            <a:endPar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00" cap="none" spc="0" normalizeH="0" baseline="0" noProof="0" dirty="0">
                <a:ln>
                  <a:noFill/>
                </a:ln>
                <a:solidFill>
                  <a:prstClr val="black"/>
                </a:solidFill>
                <a:effectLst/>
                <a:uLnTx/>
                <a:uFillTx/>
                <a:latin typeface="Comic Sans MS" panose="030F0702030302020204" pitchFamily="66" charset="0"/>
                <a:ea typeface="Aptos" panose="020B0004020202020204" pitchFamily="34" charset="0"/>
                <a:cs typeface="Times New Roman" panose="02020603050405020304" pitchFamily="18" charset="0"/>
              </a:rPr>
              <a:t>You can find out more about the EHCP process, including the restructure, on the SEND Local Offer website:</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2"/>
              </a:rPr>
              <a:t>https://www.worcestershire.gov.uk/council-services/schools-education-and-learning/send-local-offer/ehcp-education-health-and-care-plans</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3"/>
              </a:rPr>
              <a:t>SEND Services | Worcestershire County Council</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4482905-EEB1-8091-F6A0-36AC7081A66A}"/>
              </a:ext>
            </a:extLst>
          </p:cNvPr>
          <p:cNvSpPr>
            <a:spLocks noGrp="1"/>
          </p:cNvSpPr>
          <p:nvPr>
            <p:ph type="title"/>
          </p:nvPr>
        </p:nvSpPr>
        <p:spPr/>
        <p:txBody>
          <a:bodyPr/>
          <a:lstStyle/>
          <a:p>
            <a:pPr lvl="0" defTabSz="685800">
              <a:lnSpc>
                <a:spcPct val="107000"/>
              </a:lnSpc>
              <a:spcAft>
                <a:spcPts val="600"/>
              </a:spcAft>
              <a:defRPr/>
            </a:pPr>
            <a:r>
              <a:rPr lang="en-GB" sz="800" b="1" u="sng"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rPr>
              <a:t>SEND Updates – What’s New?</a:t>
            </a:r>
            <a:endParaRPr lang="en-GB"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30648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p:txBody>
          <a:bodyPr/>
          <a:lstStyle/>
          <a:p>
            <a:r>
              <a:rPr lang="en-US" dirty="0"/>
              <a:t>Online Toxic Masculinity</a:t>
            </a:r>
          </a:p>
        </p:txBody>
      </p:sp>
      <p:sp>
        <p:nvSpPr>
          <p:cNvPr id="3" name="Subtitle 2">
            <a:extLst>
              <a:ext uri="{FF2B5EF4-FFF2-40B4-BE49-F238E27FC236}">
                <a16:creationId xmlns:a16="http://schemas.microsoft.com/office/drawing/2014/main" id="{39EAB894-67AA-441E-85B4-FFDFB6372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473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3D757-A971-A7FB-C46D-FB3CDCBDA4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4EAF041-2551-9514-F399-57CE816F3258}"/>
              </a:ext>
            </a:extLst>
          </p:cNvPr>
          <p:cNvSpPr>
            <a:spLocks noGrp="1"/>
          </p:cNvSpPr>
          <p:nvPr>
            <p:ph type="body" idx="1"/>
          </p:nvPr>
        </p:nvSpPr>
        <p:spPr>
          <a:xfrm>
            <a:off x="462373" y="908720"/>
            <a:ext cx="8219254" cy="5649491"/>
          </a:xfrm>
        </p:spPr>
        <p:txBody>
          <a:bodyPr/>
          <a:lstStyle/>
          <a:p>
            <a:pPr marL="546100" indent="-342900">
              <a:buFont typeface="+mj-lt"/>
              <a:buAutoNum type="arabicPeriod"/>
            </a:pP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r>
              <a:rPr lang="en-GB" dirty="0"/>
              <a:t> Overtyping</a:t>
            </a:r>
          </a:p>
          <a:p>
            <a:r>
              <a:rPr lang="en-GB" dirty="0"/>
              <a:t> Save &amp; submit</a:t>
            </a:r>
          </a:p>
          <a:p>
            <a:r>
              <a:rPr lang="en-GB" dirty="0"/>
              <a:t> Notifications</a:t>
            </a:r>
          </a:p>
          <a:p>
            <a:r>
              <a:rPr lang="en-GB" dirty="0"/>
              <a:t> LCS</a:t>
            </a:r>
          </a:p>
          <a:p>
            <a:r>
              <a:rPr lang="en-GB" dirty="0"/>
              <a:t> PTTT</a:t>
            </a:r>
          </a:p>
        </p:txBody>
      </p:sp>
      <p:sp>
        <p:nvSpPr>
          <p:cNvPr id="4" name="TextBox 3">
            <a:extLst>
              <a:ext uri="{FF2B5EF4-FFF2-40B4-BE49-F238E27FC236}">
                <a16:creationId xmlns:a16="http://schemas.microsoft.com/office/drawing/2014/main" id="{D66D0E17-4B1D-E0FD-E501-C78B70D1C48B}"/>
              </a:ext>
            </a:extLst>
          </p:cNvPr>
          <p:cNvSpPr txBox="1"/>
          <p:nvPr/>
        </p:nvSpPr>
        <p:spPr>
          <a:xfrm>
            <a:off x="611560" y="1412776"/>
            <a:ext cx="7920880" cy="60125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1"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PEP Updates</a:t>
            </a:r>
            <a:endParaRPr kumimoji="0" lang="en-GB" sz="2800" b="0"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6CF261CA-128E-D8E3-096F-F51262060F93}"/>
              </a:ext>
            </a:extLst>
          </p:cNvPr>
          <p:cNvSpPr>
            <a:spLocks noGrp="1"/>
          </p:cNvSpPr>
          <p:nvPr>
            <p:ph type="title"/>
          </p:nvPr>
        </p:nvSpPr>
        <p:spPr>
          <a:xfrm>
            <a:off x="2267744" y="589248"/>
            <a:ext cx="7269161" cy="1143000"/>
          </a:xfrm>
        </p:spPr>
        <p:txBody>
          <a:bodyPr/>
          <a:lstStyle/>
          <a:p>
            <a:pPr lvl="0">
              <a:lnSpc>
                <a:spcPct val="107000"/>
              </a:lnSpc>
              <a:spcAft>
                <a:spcPts val="800"/>
              </a:spcAft>
              <a:defRPr/>
            </a:pPr>
            <a:r>
              <a:rPr lang="en-GB" sz="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PEP Updates</a:t>
            </a:r>
            <a:endParaRPr lang="en-GB" sz="800" kern="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3906539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endParaRPr lang="en-US" sz="4000" b="1" i="0" u="none" strike="noStrike" cap="none" dirty="0">
              <a:solidFill>
                <a:srgbClr val="7030A0"/>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4000" b="1" i="0" u="none" strike="noStrike" cap="none" dirty="0">
              <a:solidFill>
                <a:srgbClr val="7030A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A6259FF-D3D4-A7EE-CB25-3C9DAA170A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Question ClipArt">
            <a:extLst>
              <a:ext uri="{FF2B5EF4-FFF2-40B4-BE49-F238E27FC236}">
                <a16:creationId xmlns:a16="http://schemas.microsoft.com/office/drawing/2014/main" id="{1E3B1503-1677-C58C-E547-DEF009D07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36712"/>
            <a:ext cx="4319101" cy="4825947"/>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48BD970-B7AA-4F8D-1118-B81CFA5D6C6C}"/>
              </a:ext>
            </a:extLst>
          </p:cNvPr>
          <p:cNvSpPr>
            <a:spLocks noGrp="1"/>
          </p:cNvSpPr>
          <p:nvPr>
            <p:ph type="title"/>
          </p:nvPr>
        </p:nvSpPr>
        <p:spPr/>
        <p:txBody>
          <a:bodyPr/>
          <a:lstStyle/>
          <a:p>
            <a:r>
              <a:rPr lang="en-GB" sz="800" dirty="0">
                <a:solidFill>
                  <a:schemeClr val="bg1"/>
                </a:solidFill>
              </a:rPr>
              <a:t>Q and A</a:t>
            </a:r>
          </a:p>
        </p:txBody>
      </p:sp>
    </p:spTree>
    <p:extLst>
      <p:ext uri="{BB962C8B-B14F-4D97-AF65-F5344CB8AC3E}">
        <p14:creationId xmlns:p14="http://schemas.microsoft.com/office/powerpoint/2010/main" val="412785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5305-CDD7-7666-FE94-53C648B69670}"/>
              </a:ext>
            </a:extLst>
          </p:cNvPr>
          <p:cNvSpPr>
            <a:spLocks noGrp="1"/>
          </p:cNvSpPr>
          <p:nvPr>
            <p:ph type="ctrTitle"/>
          </p:nvPr>
        </p:nvSpPr>
        <p:spPr>
          <a:xfrm>
            <a:off x="971600" y="548680"/>
            <a:ext cx="7013447" cy="1470024"/>
          </a:xfrm>
        </p:spPr>
        <p:txBody>
          <a:bodyPr/>
          <a:lstStyle/>
          <a:p>
            <a:r>
              <a:rPr lang="en-GB" dirty="0"/>
              <a:t>What is misogyny?</a:t>
            </a:r>
          </a:p>
        </p:txBody>
      </p:sp>
      <p:sp>
        <p:nvSpPr>
          <p:cNvPr id="3" name="Subtitle 2">
            <a:extLst>
              <a:ext uri="{FF2B5EF4-FFF2-40B4-BE49-F238E27FC236}">
                <a16:creationId xmlns:a16="http://schemas.microsoft.com/office/drawing/2014/main" id="{D1C42B60-0AAC-ABB3-E30D-96D3CB61CCD6}"/>
              </a:ext>
            </a:extLst>
          </p:cNvPr>
          <p:cNvSpPr>
            <a:spLocks noGrp="1"/>
          </p:cNvSpPr>
          <p:nvPr>
            <p:ph type="subTitle" idx="1"/>
          </p:nvPr>
        </p:nvSpPr>
        <p:spPr>
          <a:xfrm>
            <a:off x="683568" y="1700808"/>
            <a:ext cx="7495739" cy="3937992"/>
          </a:xfrm>
        </p:spPr>
        <p:txBody>
          <a:bodyPr/>
          <a:lstStyle/>
          <a:p>
            <a:pPr algn="l"/>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Misogyny</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when someone hates or has an aversion to women, and shows prejudice towards women. Someone might mistreat women, or believe that women are not as important or capable as men.</a:t>
            </a:r>
          </a:p>
          <a:p>
            <a:endParaRPr lang="en-GB" dirty="0"/>
          </a:p>
        </p:txBody>
      </p:sp>
    </p:spTree>
    <p:extLst>
      <p:ext uri="{BB962C8B-B14F-4D97-AF65-F5344CB8AC3E}">
        <p14:creationId xmlns:p14="http://schemas.microsoft.com/office/powerpoint/2010/main" val="103835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06D1-5879-1553-6971-4206DABB52D8}"/>
              </a:ext>
            </a:extLst>
          </p:cNvPr>
          <p:cNvSpPr>
            <a:spLocks noGrp="1"/>
          </p:cNvSpPr>
          <p:nvPr>
            <p:ph type="ctrTitle"/>
          </p:nvPr>
        </p:nvSpPr>
        <p:spPr>
          <a:xfrm>
            <a:off x="1065276" y="620688"/>
            <a:ext cx="7013447" cy="1470024"/>
          </a:xfrm>
        </p:spPr>
        <p:txBody>
          <a:bodyPr/>
          <a:lstStyle/>
          <a:p>
            <a:r>
              <a:rPr lang="en-GB" dirty="0"/>
              <a:t>What is the manosphere?</a:t>
            </a:r>
          </a:p>
        </p:txBody>
      </p:sp>
      <p:sp>
        <p:nvSpPr>
          <p:cNvPr id="3" name="Subtitle 2">
            <a:extLst>
              <a:ext uri="{FF2B5EF4-FFF2-40B4-BE49-F238E27FC236}">
                <a16:creationId xmlns:a16="http://schemas.microsoft.com/office/drawing/2014/main" id="{48B6F7BF-81FE-C09B-BDDD-3B46608BB6C8}"/>
              </a:ext>
            </a:extLst>
          </p:cNvPr>
          <p:cNvSpPr>
            <a:spLocks noGrp="1"/>
          </p:cNvSpPr>
          <p:nvPr>
            <p:ph type="subTitle" idx="1"/>
          </p:nvPr>
        </p:nvSpPr>
        <p:spPr>
          <a:xfrm>
            <a:off x="827584" y="1844824"/>
            <a:ext cx="7560840" cy="4104456"/>
          </a:xfrm>
        </p:spPr>
        <p:txBody>
          <a:bodyPr/>
          <a:lstStyle/>
          <a:p>
            <a:pPr marR="180340" algn="l">
              <a:spcAft>
                <a:spcPts val="600"/>
              </a:spcAft>
              <a:buNone/>
            </a:pPr>
            <a:r>
              <a:rPr lang="en-GB" sz="2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The </a:t>
            </a:r>
            <a:r>
              <a:rPr lang="en-GB" sz="24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manosphere</a:t>
            </a:r>
            <a:r>
              <a:rPr lang="en-GB" sz="2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is a group of online communities where misogynistic views are shared. These groups discuss masculinity and promote anti-feminist and sexist beliefs. The communities also discuss everyday topics such as gaming, finance and politics.</a:t>
            </a:r>
          </a:p>
          <a:p>
            <a:pPr marR="180340" algn="l">
              <a:spcAft>
                <a:spcPts val="600"/>
              </a:spcAft>
            </a:pPr>
            <a:r>
              <a:rPr lang="en-GB" sz="2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 lot of these groups use jokes and memes (pictures) to share their views, so it might not be obvious at a glance that they’re spreading hateful content.</a:t>
            </a:r>
          </a:p>
          <a:p>
            <a:endParaRPr lang="en-GB" dirty="0"/>
          </a:p>
        </p:txBody>
      </p:sp>
    </p:spTree>
    <p:extLst>
      <p:ext uri="{BB962C8B-B14F-4D97-AF65-F5344CB8AC3E}">
        <p14:creationId xmlns:p14="http://schemas.microsoft.com/office/powerpoint/2010/main" val="289590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3393-0D5B-A0B4-2458-37F577C9FFD7}"/>
              </a:ext>
            </a:extLst>
          </p:cNvPr>
          <p:cNvSpPr>
            <a:spLocks noGrp="1"/>
          </p:cNvSpPr>
          <p:nvPr>
            <p:ph type="ctrTitle"/>
          </p:nvPr>
        </p:nvSpPr>
        <p:spPr>
          <a:xfrm>
            <a:off x="467544" y="692696"/>
            <a:ext cx="8208912" cy="1470024"/>
          </a:xfrm>
        </p:spPr>
        <p:txBody>
          <a:bodyPr/>
          <a:lstStyle/>
          <a:p>
            <a:r>
              <a:rPr lang="en-GB" dirty="0"/>
              <a:t>Language to look out for – do you know what it means?</a:t>
            </a:r>
          </a:p>
        </p:txBody>
      </p:sp>
      <p:sp>
        <p:nvSpPr>
          <p:cNvPr id="4" name="TextBox 3">
            <a:extLst>
              <a:ext uri="{FF2B5EF4-FFF2-40B4-BE49-F238E27FC236}">
                <a16:creationId xmlns:a16="http://schemas.microsoft.com/office/drawing/2014/main" id="{C810928A-6162-4797-0EA8-C8BFD41F77B9}"/>
              </a:ext>
              <a:ext uri="{C183D7F6-B498-43B3-948B-1728B52AA6E4}">
                <adec:decorative xmlns:adec="http://schemas.microsoft.com/office/drawing/2017/decorative" val="1"/>
              </a:ext>
            </a:extLst>
          </p:cNvPr>
          <p:cNvSpPr txBox="1"/>
          <p:nvPr/>
        </p:nvSpPr>
        <p:spPr>
          <a:xfrm>
            <a:off x="4114800" y="2974312"/>
            <a:ext cx="914400" cy="914400"/>
          </a:xfrm>
          <a:prstGeom prst="rect">
            <a:avLst/>
          </a:prstGeom>
          <a:noFill/>
        </p:spPr>
        <p:txBody>
          <a:bodyPr wrap="square" rtlCol="0">
            <a:spAutoFit/>
          </a:bodyPr>
          <a:lstStyle/>
          <a:p>
            <a:endParaRPr lang="en-GB" dirty="0"/>
          </a:p>
        </p:txBody>
      </p:sp>
      <p:sp>
        <p:nvSpPr>
          <p:cNvPr id="5" name="Thought Bubble: Cloud 4">
            <a:extLst>
              <a:ext uri="{FF2B5EF4-FFF2-40B4-BE49-F238E27FC236}">
                <a16:creationId xmlns:a16="http://schemas.microsoft.com/office/drawing/2014/main" id="{32E4C6C3-B44B-F55D-7BFC-6EB79A2C5A94}"/>
              </a:ext>
            </a:extLst>
          </p:cNvPr>
          <p:cNvSpPr/>
          <p:nvPr/>
        </p:nvSpPr>
        <p:spPr>
          <a:xfrm>
            <a:off x="6609928" y="2113040"/>
            <a:ext cx="1922512" cy="1271304"/>
          </a:xfrm>
          <a:prstGeom prst="cloud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Incel</a:t>
            </a:r>
          </a:p>
        </p:txBody>
      </p:sp>
      <p:sp>
        <p:nvSpPr>
          <p:cNvPr id="7" name="Thought Bubble: Cloud 6">
            <a:extLst>
              <a:ext uri="{FF2B5EF4-FFF2-40B4-BE49-F238E27FC236}">
                <a16:creationId xmlns:a16="http://schemas.microsoft.com/office/drawing/2014/main" id="{F96716A1-01B8-5F1A-FD17-4B686AA106F3}"/>
              </a:ext>
            </a:extLst>
          </p:cNvPr>
          <p:cNvSpPr/>
          <p:nvPr/>
        </p:nvSpPr>
        <p:spPr>
          <a:xfrm>
            <a:off x="467544" y="2157696"/>
            <a:ext cx="1922512" cy="1271304"/>
          </a:xfrm>
          <a:prstGeom prst="cloud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Red pill</a:t>
            </a:r>
          </a:p>
        </p:txBody>
      </p:sp>
      <p:sp>
        <p:nvSpPr>
          <p:cNvPr id="8" name="Subtitle 7">
            <a:extLst>
              <a:ext uri="{FF2B5EF4-FFF2-40B4-BE49-F238E27FC236}">
                <a16:creationId xmlns:a16="http://schemas.microsoft.com/office/drawing/2014/main" id="{3A61844F-1364-F21F-E50F-B834BDE52032}"/>
              </a:ext>
            </a:extLst>
          </p:cNvPr>
          <p:cNvSpPr>
            <a:spLocks noGrp="1"/>
          </p:cNvSpPr>
          <p:nvPr>
            <p:ph type="subTitle" idx="1"/>
          </p:nvPr>
        </p:nvSpPr>
        <p:spPr>
          <a:xfrm>
            <a:off x="1073833" y="4408544"/>
            <a:ext cx="2231480" cy="1222169"/>
          </a:xfrm>
          <a:prstGeom prst="cloud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PUA</a:t>
            </a:r>
          </a:p>
        </p:txBody>
      </p:sp>
      <p:sp>
        <p:nvSpPr>
          <p:cNvPr id="9" name="Thought Bubble: Cloud 8">
            <a:extLst>
              <a:ext uri="{FF2B5EF4-FFF2-40B4-BE49-F238E27FC236}">
                <a16:creationId xmlns:a16="http://schemas.microsoft.com/office/drawing/2014/main" id="{158F9584-F33F-C19F-568C-F8D15FF10294}"/>
              </a:ext>
            </a:extLst>
          </p:cNvPr>
          <p:cNvSpPr/>
          <p:nvPr/>
        </p:nvSpPr>
        <p:spPr>
          <a:xfrm flipH="1">
            <a:off x="2565950" y="2385398"/>
            <a:ext cx="3230186" cy="1271304"/>
          </a:xfrm>
          <a:prstGeom prst="cloud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80/20 rule</a:t>
            </a:r>
          </a:p>
        </p:txBody>
      </p:sp>
      <p:sp>
        <p:nvSpPr>
          <p:cNvPr id="10" name="Thought Bubble: Cloud 9">
            <a:extLst>
              <a:ext uri="{FF2B5EF4-FFF2-40B4-BE49-F238E27FC236}">
                <a16:creationId xmlns:a16="http://schemas.microsoft.com/office/drawing/2014/main" id="{B8E2BFEF-360F-B567-0296-C0135525A979}"/>
              </a:ext>
            </a:extLst>
          </p:cNvPr>
          <p:cNvSpPr/>
          <p:nvPr/>
        </p:nvSpPr>
        <p:spPr>
          <a:xfrm flipH="1">
            <a:off x="3962084" y="4059629"/>
            <a:ext cx="1991072" cy="1271304"/>
          </a:xfrm>
          <a:prstGeom prst="cloud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Chad</a:t>
            </a:r>
          </a:p>
        </p:txBody>
      </p:sp>
      <p:sp>
        <p:nvSpPr>
          <p:cNvPr id="11" name="Thought Bubble: Cloud 10">
            <a:extLst>
              <a:ext uri="{FF2B5EF4-FFF2-40B4-BE49-F238E27FC236}">
                <a16:creationId xmlns:a16="http://schemas.microsoft.com/office/drawing/2014/main" id="{D1CF67AD-9A87-A47C-610B-253A716F1650}"/>
              </a:ext>
            </a:extLst>
          </p:cNvPr>
          <p:cNvSpPr/>
          <p:nvPr/>
        </p:nvSpPr>
        <p:spPr>
          <a:xfrm>
            <a:off x="6609928" y="4408544"/>
            <a:ext cx="2354560" cy="1470024"/>
          </a:xfrm>
          <a:prstGeom prst="cloudCallou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Stacey</a:t>
            </a:r>
          </a:p>
        </p:txBody>
      </p:sp>
    </p:spTree>
    <p:extLst>
      <p:ext uri="{BB962C8B-B14F-4D97-AF65-F5344CB8AC3E}">
        <p14:creationId xmlns:p14="http://schemas.microsoft.com/office/powerpoint/2010/main" val="368529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50280C-F841-BFA0-488E-2957FCD7A956}"/>
              </a:ext>
            </a:extLst>
          </p:cNvPr>
          <p:cNvSpPr>
            <a:spLocks noGrp="1"/>
          </p:cNvSpPr>
          <p:nvPr>
            <p:ph type="subTitle" idx="1"/>
          </p:nvPr>
        </p:nvSpPr>
        <p:spPr>
          <a:xfrm>
            <a:off x="539552" y="764704"/>
            <a:ext cx="8064896" cy="5472608"/>
          </a:xfrm>
        </p:spPr>
        <p:txBody>
          <a:bodyPr/>
          <a:lstStyle/>
          <a:p>
            <a:pPr marR="180340" algn="l">
              <a:spcAft>
                <a:spcPts val="600"/>
              </a:spcAft>
              <a:buNone/>
            </a:pPr>
            <a:r>
              <a:rPr lang="en-GB" sz="18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Incel</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 short for involuntary celibate. This refers to a man who believes he is unable to form a romantic or sexual relationship with a woman, despite wanting to.</a:t>
            </a:r>
          </a:p>
          <a:p>
            <a:pPr marR="180340" algn="l">
              <a:spcAft>
                <a:spcPts val="600"/>
              </a:spcAft>
              <a:buNone/>
            </a:pPr>
            <a:r>
              <a:rPr lang="en-GB" sz="18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Red pill/</a:t>
            </a:r>
            <a:r>
              <a:rPr lang="en-GB" sz="1800" b="1" dirty="0" err="1">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Redpilled</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 those who have ‘taken the red pill’ have ‘seen the truth’ (</a:t>
            </a:r>
            <a:r>
              <a:rPr lang="en-GB" sz="1800" dirty="0" err="1">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i.e</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they now believe that society treats women too well, and other ideas that undermine equality and fairness between genders).</a:t>
            </a:r>
          </a:p>
          <a:p>
            <a:pPr marR="180340" algn="l">
              <a:spcAft>
                <a:spcPts val="600"/>
              </a:spcAft>
              <a:buNone/>
            </a:pPr>
            <a:r>
              <a:rPr lang="en-GB" sz="18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Pickup Artists (PUA)</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 people who persuade, force or trick women into having sex with them.</a:t>
            </a:r>
          </a:p>
          <a:p>
            <a:pPr marR="180340" algn="l">
              <a:spcAft>
                <a:spcPts val="600"/>
              </a:spcAft>
              <a:buNone/>
            </a:pPr>
            <a:r>
              <a:rPr lang="en-GB" sz="18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The 80/20 rule</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 a (fake scientific) theory that 80% of women are only attracted to the top 20% of men. This is used to blame women for men’s feelings of inadequacy and rejection.</a:t>
            </a:r>
          </a:p>
          <a:p>
            <a:pPr marR="180340" algn="l">
              <a:spcAft>
                <a:spcPts val="600"/>
              </a:spcAft>
              <a:buNone/>
            </a:pPr>
            <a:r>
              <a:rPr lang="en-GB" sz="18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Chad</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 A boy/man who is very popular, good-looking and successful with women/girls.</a:t>
            </a:r>
          </a:p>
          <a:p>
            <a:pPr marR="180340" algn="l">
              <a:spcAft>
                <a:spcPts val="600"/>
              </a:spcAft>
            </a:pPr>
            <a:r>
              <a:rPr lang="en-GB" sz="18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Stacey</a:t>
            </a:r>
            <a:r>
              <a:rPr lang="en-GB" sz="18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 A girl/woman who is very popular and good-looking, and will usually only be attracted to ‘Chads’.</a:t>
            </a:r>
          </a:p>
          <a:p>
            <a:endParaRPr lang="en-GB" dirty="0"/>
          </a:p>
        </p:txBody>
      </p:sp>
      <p:sp>
        <p:nvSpPr>
          <p:cNvPr id="2" name="Title 1">
            <a:extLst>
              <a:ext uri="{FF2B5EF4-FFF2-40B4-BE49-F238E27FC236}">
                <a16:creationId xmlns:a16="http://schemas.microsoft.com/office/drawing/2014/main" id="{AEC9C557-8BE0-1E43-29D7-5D03C8E2A611}"/>
              </a:ext>
            </a:extLst>
          </p:cNvPr>
          <p:cNvSpPr>
            <a:spLocks noGrp="1"/>
          </p:cNvSpPr>
          <p:nvPr>
            <p:ph type="ctrTitle"/>
          </p:nvPr>
        </p:nvSpPr>
        <p:spPr>
          <a:xfrm flipV="1">
            <a:off x="6516216" y="549895"/>
            <a:ext cx="1609374" cy="141585"/>
          </a:xfrm>
        </p:spPr>
        <p:txBody>
          <a:bodyPr/>
          <a:lstStyle/>
          <a:p>
            <a:r>
              <a:rPr lang="en-GB" sz="800" dirty="0">
                <a:solidFill>
                  <a:schemeClr val="bg1"/>
                </a:solidFill>
              </a:rPr>
              <a:t>phrases</a:t>
            </a:r>
          </a:p>
        </p:txBody>
      </p:sp>
    </p:spTree>
    <p:extLst>
      <p:ext uri="{BB962C8B-B14F-4D97-AF65-F5344CB8AC3E}">
        <p14:creationId xmlns:p14="http://schemas.microsoft.com/office/powerpoint/2010/main" val="268780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381F-BA43-A147-10D0-033A78633DD4}"/>
              </a:ext>
            </a:extLst>
          </p:cNvPr>
          <p:cNvSpPr>
            <a:spLocks noGrp="1"/>
          </p:cNvSpPr>
          <p:nvPr>
            <p:ph type="ctrTitle"/>
          </p:nvPr>
        </p:nvSpPr>
        <p:spPr>
          <a:xfrm>
            <a:off x="323528" y="620688"/>
            <a:ext cx="8352927" cy="1470024"/>
          </a:xfrm>
        </p:spPr>
        <p:txBody>
          <a:bodyPr/>
          <a:lstStyle/>
          <a:p>
            <a:r>
              <a:rPr lang="en-GB" dirty="0"/>
              <a:t>Communication to look out for – do you know what it means?</a:t>
            </a:r>
          </a:p>
        </p:txBody>
      </p:sp>
      <p:sp>
        <p:nvSpPr>
          <p:cNvPr id="3" name="Subtitle 2">
            <a:extLst>
              <a:ext uri="{FF2B5EF4-FFF2-40B4-BE49-F238E27FC236}">
                <a16:creationId xmlns:a16="http://schemas.microsoft.com/office/drawing/2014/main" id="{818F1524-409C-5273-4C9D-67C6C2629FB3}"/>
              </a:ext>
            </a:extLst>
          </p:cNvPr>
          <p:cNvSpPr>
            <a:spLocks noGrp="1"/>
          </p:cNvSpPr>
          <p:nvPr>
            <p:ph type="subTitle" idx="1"/>
          </p:nvPr>
        </p:nvSpPr>
        <p:spPr>
          <a:xfrm>
            <a:off x="539552" y="2090712"/>
            <a:ext cx="8352927" cy="3930576"/>
          </a:xfrm>
        </p:spPr>
        <p:txBody>
          <a:bodyPr/>
          <a:lstStyle/>
          <a:p>
            <a:pPr algn="l" fontAlgn="base">
              <a:buNone/>
            </a:pPr>
            <a:r>
              <a:rPr lang="en-US" b="0" i="0" dirty="0">
                <a:solidFill>
                  <a:srgbClr val="1D4959"/>
                </a:solidFill>
                <a:effectLst/>
                <a:latin typeface="SW-Light"/>
              </a:rPr>
              <a:t>One of the most chilling takeaways from </a:t>
            </a:r>
            <a:r>
              <a:rPr lang="en-US" b="0" i="1" dirty="0">
                <a:solidFill>
                  <a:srgbClr val="1D4959"/>
                </a:solidFill>
                <a:effectLst/>
                <a:latin typeface="SW-Light"/>
              </a:rPr>
              <a:t>Adolescence</a:t>
            </a:r>
            <a:r>
              <a:rPr lang="en-US" b="0" i="0" dirty="0">
                <a:solidFill>
                  <a:srgbClr val="1D4959"/>
                </a:solidFill>
                <a:effectLst/>
                <a:latin typeface="SW-Light"/>
              </a:rPr>
              <a:t> is how emojis can be used to communicate covertly through social media and online. What might look like a harmless face or symbol can carry coded, sinister meanings.</a:t>
            </a:r>
          </a:p>
          <a:p>
            <a:endParaRPr lang="en-GB" dirty="0"/>
          </a:p>
        </p:txBody>
      </p:sp>
    </p:spTree>
    <p:extLst>
      <p:ext uri="{BB962C8B-B14F-4D97-AF65-F5344CB8AC3E}">
        <p14:creationId xmlns:p14="http://schemas.microsoft.com/office/powerpoint/2010/main" val="289841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DA9E-230B-DB34-3767-035A0B146EA7}"/>
              </a:ext>
            </a:extLst>
          </p:cNvPr>
          <p:cNvSpPr>
            <a:spLocks noGrp="1"/>
          </p:cNvSpPr>
          <p:nvPr>
            <p:ph type="ctrTitle"/>
          </p:nvPr>
        </p:nvSpPr>
        <p:spPr>
          <a:xfrm>
            <a:off x="899592" y="620688"/>
            <a:ext cx="7776864" cy="1470024"/>
          </a:xfrm>
        </p:spPr>
        <p:txBody>
          <a:bodyPr/>
          <a:lstStyle/>
          <a:p>
            <a:r>
              <a:rPr lang="en-US" b="1" i="0" dirty="0">
                <a:solidFill>
                  <a:srgbClr val="1D4959"/>
                </a:solidFill>
                <a:effectLst/>
                <a:latin typeface="SW-Bold"/>
              </a:rPr>
              <a:t>The hidden meaning behind emojis</a:t>
            </a:r>
            <a:br>
              <a:rPr lang="en-US" b="0" i="0" dirty="0">
                <a:solidFill>
                  <a:srgbClr val="1D4959"/>
                </a:solidFill>
                <a:effectLst/>
                <a:latin typeface="SW-Bold"/>
              </a:rPr>
            </a:br>
            <a:endParaRPr lang="en-GB" dirty="0"/>
          </a:p>
        </p:txBody>
      </p:sp>
      <p:sp>
        <p:nvSpPr>
          <p:cNvPr id="3" name="Subtitle 2">
            <a:extLst>
              <a:ext uri="{FF2B5EF4-FFF2-40B4-BE49-F238E27FC236}">
                <a16:creationId xmlns:a16="http://schemas.microsoft.com/office/drawing/2014/main" id="{07F8A992-1AB0-BDAB-057F-5BBAA7F1770D}"/>
              </a:ext>
            </a:extLst>
          </p:cNvPr>
          <p:cNvSpPr>
            <a:spLocks noGrp="1"/>
          </p:cNvSpPr>
          <p:nvPr>
            <p:ph type="subTitle" idx="1"/>
          </p:nvPr>
        </p:nvSpPr>
        <p:spPr>
          <a:xfrm>
            <a:off x="323528" y="1628800"/>
            <a:ext cx="8640960" cy="4010000"/>
          </a:xfrm>
        </p:spPr>
        <p:txBody>
          <a:bodyPr/>
          <a:lstStyle/>
          <a:p>
            <a:pPr algn="l" fontAlgn="base">
              <a:buNone/>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Adolescence, the young boy leaves “aggressive innuendos” – deeply inappropriate comments and emojis under images of women. Emojis can be used to:</a:t>
            </a:r>
          </a:p>
          <a:p>
            <a:pPr algn="l" fontAlgn="base">
              <a:buNone/>
            </a:pPr>
            <a:endPar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lnSpc>
                <a:spcPts val="1950"/>
              </a:lnSpc>
              <a:buFont typeface="Arial" panose="020B0604020202020204" pitchFamily="34" charset="0"/>
              <a:buChar char="•"/>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Label others in a derogatory or </a:t>
            </a:r>
            <a:r>
              <a:rPr lang="en-US" sz="24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sexualised</a:t>
            </a: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way</a:t>
            </a:r>
          </a:p>
          <a:p>
            <a:pPr algn="l" fontAlgn="base">
              <a:lnSpc>
                <a:spcPts val="1950"/>
              </a:lnSpc>
            </a:pPr>
            <a:endPar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lnSpc>
                <a:spcPts val="1950"/>
              </a:lnSpc>
              <a:buFont typeface="Arial" panose="020B0604020202020204" pitchFamily="34" charset="0"/>
              <a:buChar char="•"/>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Signal group membership in online communities</a:t>
            </a:r>
          </a:p>
          <a:p>
            <a:pPr algn="l" fontAlgn="base">
              <a:lnSpc>
                <a:spcPts val="1950"/>
              </a:lnSpc>
            </a:pPr>
            <a:endPar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lnSpc>
                <a:spcPts val="1950"/>
              </a:lnSpc>
              <a:buFont typeface="Arial" panose="020B0604020202020204" pitchFamily="34" charset="0"/>
              <a:buChar char="•"/>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Bully or shame others covertly</a:t>
            </a:r>
          </a:p>
          <a:p>
            <a:pPr algn="l" fontAlgn="base">
              <a:lnSpc>
                <a:spcPts val="1950"/>
              </a:lnSpc>
              <a:buFont typeface="Arial" panose="020B0604020202020204" pitchFamily="34" charset="0"/>
              <a:buChar char="•"/>
            </a:pPr>
            <a:endPar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fontAlgn="base"/>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kind of cyberbullying is often invisible to adults, as the language and imagery can seem harmless unless you know what to look for.</a:t>
            </a:r>
          </a:p>
          <a:p>
            <a:endParaRPr lang="en-GB" dirty="0"/>
          </a:p>
        </p:txBody>
      </p:sp>
    </p:spTree>
    <p:extLst>
      <p:ext uri="{BB962C8B-B14F-4D97-AF65-F5344CB8AC3E}">
        <p14:creationId xmlns:p14="http://schemas.microsoft.com/office/powerpoint/2010/main" val="506970753"/>
      </p:ext>
    </p:extLst>
  </p:cSld>
  <p:clrMapOvr>
    <a:masterClrMapping/>
  </p:clrMapOvr>
</p:sld>
</file>

<file path=ppt/theme/theme1.xml><?xml version="1.0" encoding="utf-8"?>
<a:theme xmlns:a="http://schemas.openxmlformats.org/drawingml/2006/main" name="pres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Owner xmlns="8394a309-b766-4598-9079-5c90de564ad1">
      <UserInfo>
        <DisplayName/>
        <AccountId xsi:nil="true"/>
        <AccountType/>
      </UserInfo>
    </Business_x0020_Owner>
    <h391b686c5a84dee911dc68cf1190ef4 xmlns="8394a309-b766-4598-9079-5c90de564ad1">
      <Terms xmlns="http://schemas.microsoft.com/office/infopath/2007/PartnerControls"/>
    </h391b686c5a84dee911dc68cf1190ef4>
    <b96b2eea7c864110b50d4689788c735e xmlns="8394a309-b766-4598-9079-5c90de564ad1">
      <Terms xmlns="http://schemas.microsoft.com/office/infopath/2007/PartnerControls">
        <TermInfo xmlns="http://schemas.microsoft.com/office/infopath/2007/PartnerControls">
          <TermName xmlns="http://schemas.microsoft.com/office/infopath/2007/PartnerControls">CoreSection</TermName>
          <TermId xmlns="http://schemas.microsoft.com/office/infopath/2007/PartnerControls">0ab7bdd1-1d0e-4fa2-a235-2682401e7929</TermId>
        </TermInfo>
      </Terms>
    </b96b2eea7c864110b50d4689788c735e>
    <Expiry_x0020_Date xmlns="8394a309-b766-4598-9079-5c90de564ad1" xsi:nil="true"/>
    <Review_x0020_Date xmlns="8394a309-b766-4598-9079-5c90de564ad1" xsi:nil="true"/>
    <l0a21930db29477aacff9255782f9a52 xmlns="8394a309-b766-4598-9079-5c90de564ad1">
      <Terms xmlns="http://schemas.microsoft.com/office/infopath/2007/PartnerControls">
        <TermInfo xmlns="http://schemas.microsoft.com/office/infopath/2007/PartnerControls">
          <TermName xmlns="http://schemas.microsoft.com/office/infopath/2007/PartnerControls">Content and Communications</TermName>
          <TermId xmlns="http://schemas.microsoft.com/office/infopath/2007/PartnerControls">32b66cdb-b967-4985-a1b8-11226f209114</TermId>
        </TermInfo>
      </Terms>
    </l0a21930db29477aacff9255782f9a52>
    <f4ffc26c633c44a18c01b1c5231eec42 xmlns="1013bc89-e9f8-443a-8537-447806ae4d56">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51ad912b-54fe-45e1-9045-9715435c73d2</TermId>
        </TermInfo>
      </Terms>
    </f4ffc26c633c44a18c01b1c5231eec42>
    <fab78a9ee9a9424792d764e9cb1998f2 xmlns="8394a309-b766-4598-9079-5c90de564ad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ae2dcda5-eacc-4f69-80bd-5dabdb504235</TermId>
        </TermInfo>
      </Terms>
    </fab78a9ee9a9424792d764e9cb1998f2>
    <TaxCatchAll xmlns="8394a309-b766-4598-9079-5c90de564ad1">
      <Value>6</Value>
      <Value>248</Value>
      <Value>149</Value>
      <Value>1</Value>
    </TaxCatchAll>
    <c4cdf6570482439b9c7b96f392c8a60b xmlns="8394a309-b766-4598-9079-5c90de564ad1">
      <Terms xmlns="http://schemas.microsoft.com/office/infopath/2007/PartnerControls"/>
    </c4cdf6570482439b9c7b96f392c8a60b>
  </documentManagement>
</p:properties>
</file>

<file path=customXml/item2.xml><?xml version="1.0" encoding="utf-8"?>
<ct:contentTypeSchema xmlns:ct="http://schemas.microsoft.com/office/2006/metadata/contentType" xmlns:ma="http://schemas.microsoft.com/office/2006/metadata/properties/metaAttributes" ct:_="" ma:_="" ma:contentTypeName="WCCColumns" ma:contentTypeID="0x010100E020779D2D1DE84296B97477F853117C00464673AA61C3DA45A6059937BCE5D52D" ma:contentTypeVersion="11" ma:contentTypeDescription="" ma:contentTypeScope="" ma:versionID="27bebd47a9d4d05089cab070e839566f">
  <xsd:schema xmlns:xsd="http://www.w3.org/2001/XMLSchema" xmlns:xs="http://www.w3.org/2001/XMLSchema" xmlns:p="http://schemas.microsoft.com/office/2006/metadata/properties" xmlns:ns2="8394a309-b766-4598-9079-5c90de564ad1" xmlns:ns3="1013bc89-e9f8-443a-8537-447806ae4d56" xmlns:ns4="70e987a4-ac28-43c9-8eb1-226a9a966c6e" targetNamespace="http://schemas.microsoft.com/office/2006/metadata/properties" ma:root="true" ma:fieldsID="876f54440eacb68e2b7597cfbbf87e86" ns2:_="" ns3:_="" ns4:_="">
    <xsd:import namespace="8394a309-b766-4598-9079-5c90de564ad1"/>
    <xsd:import namespace="1013bc89-e9f8-443a-8537-447806ae4d56"/>
    <xsd:import namespace="70e987a4-ac28-43c9-8eb1-226a9a966c6e"/>
    <xsd:element name="properties">
      <xsd:complexType>
        <xsd:sequence>
          <xsd:element name="documentManagement">
            <xsd:complexType>
              <xsd:all>
                <xsd:element ref="ns2:Business_x0020_Owner" minOccurs="0"/>
                <xsd:element ref="ns2:Review_x0020_Date" minOccurs="0"/>
                <xsd:element ref="ns2:Expiry_x0020_Date" minOccurs="0"/>
                <xsd:element ref="ns2:TaxCatchAllLabel" minOccurs="0"/>
                <xsd:element ref="ns2:TaxCatchAll" minOccurs="0"/>
                <xsd:element ref="ns2:h391b686c5a84dee911dc68cf1190ef4" minOccurs="0"/>
                <xsd:element ref="ns2:c4cdf6570482439b9c7b96f392c8a60b" minOccurs="0"/>
                <xsd:element ref="ns2:fab78a9ee9a9424792d764e9cb1998f2" minOccurs="0"/>
                <xsd:element ref="ns2:b96b2eea7c864110b50d4689788c735e" minOccurs="0"/>
                <xsd:element ref="ns2:l0a21930db29477aacff9255782f9a52" minOccurs="0"/>
                <xsd:element ref="ns3:f4ffc26c633c44a18c01b1c5231eec42" minOccurs="0"/>
                <xsd:element ref="ns4:SharedWithUsers" minOccurs="0"/>
                <xsd:element ref="ns4: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4a309-b766-4598-9079-5c90de564ad1" elementFormDefault="qualified">
    <xsd:import namespace="http://schemas.microsoft.com/office/2006/documentManagement/types"/>
    <xsd:import namespace="http://schemas.microsoft.com/office/infopath/2007/PartnerControls"/>
    <xsd:element name="Business_x0020_Owner" ma:index="3" nillable="true" ma:displayName="Business Owner" ma:list="UserInfo" ma:SharePointGroup="0" ma:internalName="Busin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4" nillable="true" ma:displayName="Review Date" ma:format="DateOnly" ma:internalName="Review_x0020_Date">
      <xsd:simpleType>
        <xsd:restriction base="dms:DateTime"/>
      </xsd:simpleType>
    </xsd:element>
    <xsd:element name="Expiry_x0020_Date" ma:index="5" nillable="true" ma:displayName="Expiry Date" ma:format="DateOnly" ma:internalName="Expiry_x0020_Date">
      <xsd:simpleType>
        <xsd:restriction base="dms:DateTime"/>
      </xsd:simpleType>
    </xsd:element>
    <xsd:element name="TaxCatchAllLabel" ma:index="10" nillable="true" ma:displayName="Taxonomy Catch All Column1" ma:description="" ma:hidden="true" ma:list="{0feaa9f6-1717-4de4-988e-60dfde7d77bd}" ma:internalName="TaxCatchAllLabel" ma:readOnly="true" ma:showField="CatchAllDataLabel"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TaxCatchAll" ma:index="11" nillable="true" ma:displayName="Taxonomy Catch All Column" ma:description="" ma:hidden="true" ma:list="{0feaa9f6-1717-4de4-988e-60dfde7d77bd}" ma:internalName="TaxCatchAll" ma:showField="CatchAllData"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h391b686c5a84dee911dc68cf1190ef4" ma:index="13" nillable="true" ma:taxonomy="true" ma:internalName="h391b686c5a84dee911dc68cf1190ef4" ma:taxonomyFieldName="Directorate" ma:displayName="Directorate" ma:default="" ma:fieldId="{1391b686-c5a8-4dee-911d-c68cf1190ef4}" ma:taxonomyMulti="true" ma:sspId="69055dc2-26ad-43de-a66d-de702ec6dd99" ma:termSetId="16a7a577-1eee-4d6d-8ed9-a58880da326d" ma:anchorId="00000000-0000-0000-0000-000000000000" ma:open="false" ma:isKeyword="false">
      <xsd:complexType>
        <xsd:sequence>
          <xsd:element ref="pc:Terms" minOccurs="0" maxOccurs="1"/>
        </xsd:sequence>
      </xsd:complexType>
    </xsd:element>
    <xsd:element name="c4cdf6570482439b9c7b96f392c8a60b" ma:index="14" nillable="true" ma:taxonomy="true" ma:internalName="c4cdf6570482439b9c7b96f392c8a60b" ma:taxonomyFieldName="Audience1" ma:displayName="Audience" ma:default="" ma:fieldId="{c4cdf657-0482-439b-9c7b-96f392c8a60b}" ma:sspId="69055dc2-26ad-43de-a66d-de702ec6dd99" ma:termSetId="70c80303-2b48-4a78-beae-42873756bf65" ma:anchorId="00000000-0000-0000-0000-000000000000" ma:open="false" ma:isKeyword="false">
      <xsd:complexType>
        <xsd:sequence>
          <xsd:element ref="pc:Terms" minOccurs="0" maxOccurs="1"/>
        </xsd:sequence>
      </xsd:complexType>
    </xsd:element>
    <xsd:element name="fab78a9ee9a9424792d764e9cb1998f2" ma:index="15" nillable="true" ma:taxonomy="true" ma:internalName="fab78a9ee9a9424792d764e9cb1998f2" ma:taxonomyFieldName="Doc_x0020_Type" ma:displayName="Doc Type" ma:default="" ma:fieldId="{fab78a9e-e9a9-4247-92d7-64e9cb1998f2}" ma:sspId="69055dc2-26ad-43de-a66d-de702ec6dd99" ma:termSetId="889f3434-4809-4fd7-b63b-93a228e72cda" ma:anchorId="00000000-0000-0000-0000-000000000000" ma:open="false" ma:isKeyword="false">
      <xsd:complexType>
        <xsd:sequence>
          <xsd:element ref="pc:Terms" minOccurs="0" maxOccurs="1"/>
        </xsd:sequence>
      </xsd:complexType>
    </xsd:element>
    <xsd:element name="b96b2eea7c864110b50d4689788c735e" ma:index="18" nillable="true" ma:taxonomy="true" ma:internalName="b96b2eea7c864110b50d4689788c735e" ma:taxonomyFieldName="GlobalContentGroup" ma:displayName="GlobalContentGroup" ma:default="1;#CoreSection|0ab7bdd1-1d0e-4fa2-a235-2682401e7929" ma:fieldId="{b96b2eea-7c86-4110-b50d-4689788c735e}" ma:sspId="69055dc2-26ad-43de-a66d-de702ec6dd99" ma:termSetId="2c009ba2-29fb-40b3-af82-e58de27b00aa" ma:anchorId="00000000-0000-0000-0000-000000000000" ma:open="false" ma:isKeyword="false">
      <xsd:complexType>
        <xsd:sequence>
          <xsd:element ref="pc:Terms" minOccurs="0" maxOccurs="1"/>
        </xsd:sequence>
      </xsd:complexType>
    </xsd:element>
    <xsd:element name="l0a21930db29477aacff9255782f9a52" ma:index="20" nillable="true" ma:taxonomy="true" ma:internalName="l0a21930db29477aacff9255782f9a52" ma:taxonomyFieldName="WCC_x0020_Sections" ma:displayName="GlobalNavArea" ma:default="2;#Core Business|d570191a-953a-4de5-b0c7-cf484b96b14f" ma:fieldId="{50a21930-db29-477a-acff-9255782f9a52}" ma:taxonomyMulti="true" ma:sspId="69055dc2-26ad-43de-a66d-de702ec6dd99" ma:termSetId="62a3246a-01ff-4265-bd54-cd22e02d4f7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3bc89-e9f8-443a-8537-447806ae4d56" elementFormDefault="qualified">
    <xsd:import namespace="http://schemas.microsoft.com/office/2006/documentManagement/types"/>
    <xsd:import namespace="http://schemas.microsoft.com/office/infopath/2007/PartnerControls"/>
    <xsd:element name="f4ffc26c633c44a18c01b1c5231eec42" ma:index="24" nillable="true" ma:taxonomy="true" ma:internalName="f4ffc26c633c44a18c01b1c5231eec42" ma:taxonomyFieldName="Secondary_x0020_Term" ma:displayName="Secondary Term" ma:default="" ma:fieldId="{f4ffc26c-633c-44a1-8c01-b1c5231eec42}" ma:taxonomyMulti="true" ma:sspId="69055dc2-26ad-43de-a66d-de702ec6dd99" ma:termSetId="4f6a0d6f-1ee3-4355-babb-d9a1b32c3de5"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87a4-ac28-43c9-8eb1-226a9a966c6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5BA05-CFD6-4138-9FDD-9F7443B4E379}">
  <ds:schemaRefs>
    <ds:schemaRef ds:uri="1013bc89-e9f8-443a-8537-447806ae4d56"/>
    <ds:schemaRef ds:uri="70e987a4-ac28-43c9-8eb1-226a9a966c6e"/>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8394a309-b766-4598-9079-5c90de564ad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04B41C0-9BEC-4A73-9F26-25F64B28E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4a309-b766-4598-9079-5c90de564ad1"/>
    <ds:schemaRef ds:uri="1013bc89-e9f8-443a-8537-447806ae4d56"/>
    <ds:schemaRef ds:uri="70e987a4-ac28-43c9-8eb1-226a9a96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8A366E-370B-4FDA-8AB1-A36AB7928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768</TotalTime>
  <Words>1887</Words>
  <Application>Microsoft Office PowerPoint</Application>
  <PresentationFormat>On-screen Show (4:3)</PresentationFormat>
  <Paragraphs>217</Paragraphs>
  <Slides>31</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__modernEra_c3fd28</vt:lpstr>
      <vt:lpstr>Aptos</vt:lpstr>
      <vt:lpstr>Arial</vt:lpstr>
      <vt:lpstr>Calibri</vt:lpstr>
      <vt:lpstr>Comic Sans MS</vt:lpstr>
      <vt:lpstr>Open Sans</vt:lpstr>
      <vt:lpstr>Quicksand</vt:lpstr>
      <vt:lpstr>SW-Bold</vt:lpstr>
      <vt:lpstr>SW-Light</vt:lpstr>
      <vt:lpstr>Symbol</vt:lpstr>
      <vt:lpstr>pres6</vt:lpstr>
      <vt:lpstr>Packager Shell Object</vt:lpstr>
      <vt:lpstr> Designated Teacher  Updates and Guidance Session Summer 2025 </vt:lpstr>
      <vt:lpstr>Agenda</vt:lpstr>
      <vt:lpstr>Online Toxic Masculinity</vt:lpstr>
      <vt:lpstr>What is misogyny?</vt:lpstr>
      <vt:lpstr>What is the manosphere?</vt:lpstr>
      <vt:lpstr>Language to look out for – do you know what it means?</vt:lpstr>
      <vt:lpstr>phrases</vt:lpstr>
      <vt:lpstr>Communication to look out for – do you know what it means?</vt:lpstr>
      <vt:lpstr>The hidden meaning behind emojis </vt:lpstr>
      <vt:lpstr>What do they mean?</vt:lpstr>
      <vt:lpstr>Used to show dominance, often linked to the idea that ‘men are kings.’ Sometimes used to mock men seen as too submissive to women.    Nudes     Porn     Lust/horny</vt:lpstr>
      <vt:lpstr>Why should we be worried?</vt:lpstr>
      <vt:lpstr>What can you do?</vt:lpstr>
      <vt:lpstr>Useful documents</vt:lpstr>
      <vt:lpstr>EDUCATION ENGAGEMENT TEAM - INCLUSION</vt:lpstr>
      <vt:lpstr>Agenda</vt:lpstr>
      <vt:lpstr>The Team</vt:lpstr>
      <vt:lpstr>phrases</vt:lpstr>
      <vt:lpstr>Facts &amp; Figures</vt:lpstr>
      <vt:lpstr>Working With Schools</vt:lpstr>
      <vt:lpstr>Preventative </vt:lpstr>
      <vt:lpstr>Permanent Exclusions</vt:lpstr>
      <vt:lpstr>Working With APs</vt:lpstr>
      <vt:lpstr>Contact Details (Inclusion Only)</vt:lpstr>
      <vt:lpstr>Transition Resources from Lumi Nova</vt:lpstr>
      <vt:lpstr>SEND Updates – What’s New?</vt:lpstr>
      <vt:lpstr>SEND Updates – What’s New?</vt:lpstr>
      <vt:lpstr>SEND Updates – What’s New?</vt:lpstr>
      <vt:lpstr>SEND Updates – What’s New?</vt:lpstr>
      <vt:lpstr>PEP Updates</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Template PowerPoint</dc:title>
  <dc:creator>Stevens, Jo</dc:creator>
  <cp:lastModifiedBy>Smith, Lucy</cp:lastModifiedBy>
  <cp:revision>33</cp:revision>
  <dcterms:modified xsi:type="dcterms:W3CDTF">2025-08-06T13:13:57Z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0x010100E020779D2D1DE84296B97477F853117C00464673AA61C3DA45A6059937BCE5D52D</vt:lpwstr>
  </property>
  <property fmtid="{D5CDD505-2E9C-101B-9397-08002B2CF9AE}" pid="3" name="GlobalContentGroup">
    <vt:lpwstr>1;#CoreSection|0ab7bdd1-1d0e-4fa2-a235-2682401e7929</vt:lpwstr>
  </property>
  <property fmtid="{D5CDD505-2E9C-101B-9397-08002B2CF9AE}" pid="4" name="Audience1">
    <vt:lpwstr/>
  </property>
  <property fmtid="{D5CDD505-2E9C-101B-9397-08002B2CF9AE}" pid="5" name="Directorate">
    <vt:lpwstr/>
  </property>
  <property fmtid="{D5CDD505-2E9C-101B-9397-08002B2CF9AE}" pid="6" name="Doc Type">
    <vt:lpwstr>6;#Template|ae2dcda5-eacc-4f69-80bd-5dabdb504235</vt:lpwstr>
  </property>
  <property fmtid="{D5CDD505-2E9C-101B-9397-08002B2CF9AE}" pid="7" name="Secondary Term">
    <vt:lpwstr>248;#Accessibility|51ad912b-54fe-45e1-9045-9715435c73d2</vt:lpwstr>
  </property>
  <property fmtid="{D5CDD505-2E9C-101B-9397-08002B2CF9AE}" pid="8" name="WCC Sections">
    <vt:lpwstr>149;#Content and Communications|32b66cdb-b967-4985-a1b8-11226f209114</vt:lpwstr>
  </property>
</Properties>
</file>