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44"/>
  </p:notesMasterIdLst>
  <p:sldIdLst>
    <p:sldId id="256" r:id="rId5"/>
    <p:sldId id="258" r:id="rId6"/>
    <p:sldId id="338" r:id="rId7"/>
    <p:sldId id="339" r:id="rId8"/>
    <p:sldId id="2593" r:id="rId9"/>
    <p:sldId id="2594" r:id="rId10"/>
    <p:sldId id="2595" r:id="rId11"/>
    <p:sldId id="2596" r:id="rId12"/>
    <p:sldId id="2598" r:id="rId13"/>
    <p:sldId id="2597" r:id="rId14"/>
    <p:sldId id="2599" r:id="rId15"/>
    <p:sldId id="336" r:id="rId16"/>
    <p:sldId id="313" r:id="rId17"/>
    <p:sldId id="314" r:id="rId18"/>
    <p:sldId id="2588" r:id="rId19"/>
    <p:sldId id="2590" r:id="rId20"/>
    <p:sldId id="2589" r:id="rId21"/>
    <p:sldId id="2591" r:id="rId22"/>
    <p:sldId id="324" r:id="rId23"/>
    <p:sldId id="263" r:id="rId24"/>
    <p:sldId id="264" r:id="rId25"/>
    <p:sldId id="262" r:id="rId26"/>
    <p:sldId id="2592" r:id="rId27"/>
    <p:sldId id="261" r:id="rId28"/>
    <p:sldId id="260" r:id="rId29"/>
    <p:sldId id="2575" r:id="rId30"/>
    <p:sldId id="2582" r:id="rId31"/>
    <p:sldId id="2576" r:id="rId32"/>
    <p:sldId id="2580" r:id="rId33"/>
    <p:sldId id="2585" r:id="rId34"/>
    <p:sldId id="2581" r:id="rId35"/>
    <p:sldId id="303" r:id="rId36"/>
    <p:sldId id="340" r:id="rId37"/>
    <p:sldId id="283" r:id="rId38"/>
    <p:sldId id="2601" r:id="rId39"/>
    <p:sldId id="2574" r:id="rId40"/>
    <p:sldId id="341" r:id="rId41"/>
    <p:sldId id="259" r:id="rId42"/>
    <p:sldId id="2587" r:id="rId4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signated teacher updates" id="{E40B04F7-6B81-4F0E-8F4D-D4D4818FC308}">
          <p14:sldIdLst>
            <p14:sldId id="256"/>
            <p14:sldId id="258"/>
          </p14:sldIdLst>
        </p14:section>
        <p14:section name="Transition Guidance" id="{8DDD693E-F4C2-461C-8255-4A7745115253}">
          <p14:sldIdLst>
            <p14:sldId id="338"/>
            <p14:sldId id="339"/>
            <p14:sldId id="2593"/>
            <p14:sldId id="2594"/>
            <p14:sldId id="2595"/>
            <p14:sldId id="2596"/>
            <p14:sldId id="2598"/>
            <p14:sldId id="2597"/>
            <p14:sldId id="2599"/>
          </p14:sldIdLst>
        </p14:section>
        <p14:section name="SEND update" id="{8F70C5FA-E9AF-4691-AAE6-AD9FFE0B39A4}">
          <p14:sldIdLst>
            <p14:sldId id="336"/>
            <p14:sldId id="313"/>
            <p14:sldId id="314"/>
            <p14:sldId id="2588"/>
            <p14:sldId id="2590"/>
            <p14:sldId id="2589"/>
            <p14:sldId id="2591"/>
          </p14:sldIdLst>
        </p14:section>
        <p14:section name="Safeguarding update" id="{2D9A89FE-AB63-4BDB-B1EB-B2CC0EE6C901}">
          <p14:sldIdLst>
            <p14:sldId id="324"/>
            <p14:sldId id="263"/>
            <p14:sldId id="264"/>
            <p14:sldId id="262"/>
            <p14:sldId id="2592"/>
            <p14:sldId id="261"/>
            <p14:sldId id="260"/>
          </p14:sldIdLst>
        </p14:section>
        <p14:section name="Language That Cares" id="{91CFC0C1-4CD5-4CD6-93A3-942146BD8628}">
          <p14:sldIdLst>
            <p14:sldId id="2575"/>
            <p14:sldId id="2582"/>
            <p14:sldId id="2576"/>
            <p14:sldId id="2580"/>
            <p14:sldId id="2585"/>
            <p14:sldId id="2581"/>
            <p14:sldId id="303"/>
          </p14:sldIdLst>
        </p14:section>
        <p14:section name="AOB" id="{1A0E24DF-3A78-4D5A-A166-57B8538D046D}">
          <p14:sldIdLst>
            <p14:sldId id="340"/>
            <p14:sldId id="283"/>
            <p14:sldId id="2601"/>
            <p14:sldId id="2574"/>
            <p14:sldId id="341"/>
            <p14:sldId id="259"/>
            <p14:sldId id="2587"/>
          </p14:sldIdLst>
        </p14:section>
        <p14:section name="Unused slides" id="{EF07932C-4986-49E6-B65F-1C81B505D3DF}">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EEED"/>
    <a:srgbClr val="F6E7E6"/>
    <a:srgbClr val="F4E9E9"/>
    <a:srgbClr val="ECE4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5F2DDE-AE2E-458D-BD5C-FA0536727BA4}" v="179" dt="2026-03-31T09:32:21.5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31" autoAdjust="0"/>
    <p:restoredTop sz="86405" autoAdjust="0"/>
  </p:normalViewPr>
  <p:slideViewPr>
    <p:cSldViewPr>
      <p:cViewPr varScale="1">
        <p:scale>
          <a:sx n="71" d="100"/>
          <a:sy n="71" d="100"/>
        </p:scale>
        <p:origin x="288"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13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257985279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conclude, transitions are a significant moment in a young person’s educational journey. While they can be exciting, they can also bring uncertainty and anxiety, particularly for children who have experienced trauma or instability.</a:t>
            </a:r>
          </a:p>
          <a:p>
            <a:r>
              <a:rPr lang="en-US" dirty="0"/>
              <a:t>By planning early, listening to the young person’s voice, and working collaboratively with carers, social workers and school staff, we can create a transition process that feels structured, supportive and predictable.</a:t>
            </a:r>
          </a:p>
          <a:p>
            <a:r>
              <a:rPr lang="en-US" dirty="0"/>
              <a:t>Ultimately, our role is to ensure that every young person feels </a:t>
            </a:r>
            <a:r>
              <a:rPr lang="en-US" b="1" dirty="0"/>
              <a:t>safe, understood and confident as they move into the next stage of their education</a:t>
            </a:r>
            <a:r>
              <a:rPr lang="en-US" dirty="0"/>
              <a:t>, giving them the best opportunity to succeed and thrive.</a:t>
            </a:r>
          </a:p>
          <a:p>
            <a:endParaRPr lang="en-GB" dirty="0"/>
          </a:p>
        </p:txBody>
      </p:sp>
    </p:spTree>
    <p:extLst>
      <p:ext uri="{BB962C8B-B14F-4D97-AF65-F5344CB8AC3E}">
        <p14:creationId xmlns:p14="http://schemas.microsoft.com/office/powerpoint/2010/main" val="30870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2964029B-F0BF-A67D-500E-864AF2A6BE88}"/>
            </a:ext>
          </a:extLst>
        </p:cNvPr>
        <p:cNvGrpSpPr/>
        <p:nvPr/>
      </p:nvGrpSpPr>
      <p:grpSpPr>
        <a:xfrm>
          <a:off x="0" y="0"/>
          <a:ext cx="0" cy="0"/>
          <a:chOff x="0" y="0"/>
          <a:chExt cx="0" cy="0"/>
        </a:xfrm>
      </p:grpSpPr>
      <p:sp>
        <p:nvSpPr>
          <p:cNvPr id="81" name="Shape 81">
            <a:extLst>
              <a:ext uri="{FF2B5EF4-FFF2-40B4-BE49-F238E27FC236}">
                <a16:creationId xmlns:a16="http://schemas.microsoft.com/office/drawing/2014/main" id="{EAC9CBD1-F018-05D3-8F72-9DA442FEBCDC}"/>
              </a:ext>
            </a:extLst>
          </p:cNvPr>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a:extLst>
              <a:ext uri="{FF2B5EF4-FFF2-40B4-BE49-F238E27FC236}">
                <a16:creationId xmlns:a16="http://schemas.microsoft.com/office/drawing/2014/main" id="{B384157F-E902-FDA1-B705-8AF047AEDADB}"/>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1278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D8F31B66-3294-72FA-2EC4-5A705C1E38D3}"/>
            </a:ext>
          </a:extLst>
        </p:cNvPr>
        <p:cNvGrpSpPr/>
        <p:nvPr/>
      </p:nvGrpSpPr>
      <p:grpSpPr>
        <a:xfrm>
          <a:off x="0" y="0"/>
          <a:ext cx="0" cy="0"/>
          <a:chOff x="0" y="0"/>
          <a:chExt cx="0" cy="0"/>
        </a:xfrm>
      </p:grpSpPr>
      <p:sp>
        <p:nvSpPr>
          <p:cNvPr id="81" name="Shape 81">
            <a:extLst>
              <a:ext uri="{FF2B5EF4-FFF2-40B4-BE49-F238E27FC236}">
                <a16:creationId xmlns:a16="http://schemas.microsoft.com/office/drawing/2014/main" id="{73F4D2D1-EC8E-BDCF-89BB-A70E9CF75194}"/>
              </a:ext>
            </a:extLst>
          </p:cNvPr>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a:extLst>
              <a:ext uri="{FF2B5EF4-FFF2-40B4-BE49-F238E27FC236}">
                <a16:creationId xmlns:a16="http://schemas.microsoft.com/office/drawing/2014/main" id="{0D208761-8E9C-7EB0-CA02-910F3574BC79}"/>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0487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4B22687C-D8B7-BF2B-483B-BD932726DEE7}"/>
            </a:ext>
          </a:extLst>
        </p:cNvPr>
        <p:cNvGrpSpPr/>
        <p:nvPr/>
      </p:nvGrpSpPr>
      <p:grpSpPr>
        <a:xfrm>
          <a:off x="0" y="0"/>
          <a:ext cx="0" cy="0"/>
          <a:chOff x="0" y="0"/>
          <a:chExt cx="0" cy="0"/>
        </a:xfrm>
      </p:grpSpPr>
      <p:sp>
        <p:nvSpPr>
          <p:cNvPr id="81" name="Shape 81">
            <a:extLst>
              <a:ext uri="{FF2B5EF4-FFF2-40B4-BE49-F238E27FC236}">
                <a16:creationId xmlns:a16="http://schemas.microsoft.com/office/drawing/2014/main" id="{A1D9C725-CFB8-7FC1-6616-CDDB31B4C25C}"/>
              </a:ext>
            </a:extLst>
          </p:cNvPr>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a:extLst>
              <a:ext uri="{FF2B5EF4-FFF2-40B4-BE49-F238E27FC236}">
                <a16:creationId xmlns:a16="http://schemas.microsoft.com/office/drawing/2014/main" id="{96EDB12C-3B1D-F6D1-101B-D07C82E2697A}"/>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5562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9D25BE4B-E118-9BB2-D16B-A6E16F336008}"/>
            </a:ext>
          </a:extLst>
        </p:cNvPr>
        <p:cNvGrpSpPr/>
        <p:nvPr/>
      </p:nvGrpSpPr>
      <p:grpSpPr>
        <a:xfrm>
          <a:off x="0" y="0"/>
          <a:ext cx="0" cy="0"/>
          <a:chOff x="0" y="0"/>
          <a:chExt cx="0" cy="0"/>
        </a:xfrm>
      </p:grpSpPr>
      <p:sp>
        <p:nvSpPr>
          <p:cNvPr id="81" name="Shape 81">
            <a:extLst>
              <a:ext uri="{FF2B5EF4-FFF2-40B4-BE49-F238E27FC236}">
                <a16:creationId xmlns:a16="http://schemas.microsoft.com/office/drawing/2014/main" id="{3162A6AC-C6ED-8EF3-20F2-2B1B03E4E824}"/>
              </a:ext>
            </a:extLst>
          </p:cNvPr>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a:extLst>
              <a:ext uri="{FF2B5EF4-FFF2-40B4-BE49-F238E27FC236}">
                <a16:creationId xmlns:a16="http://schemas.microsoft.com/office/drawing/2014/main" id="{1C9D609C-B4CB-BA54-7947-F3D46CC69B20}"/>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3971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814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9048B327-013A-A608-730D-D76F793517B2}"/>
            </a:ext>
          </a:extLst>
        </p:cNvPr>
        <p:cNvGrpSpPr/>
        <p:nvPr/>
      </p:nvGrpSpPr>
      <p:grpSpPr>
        <a:xfrm>
          <a:off x="0" y="0"/>
          <a:ext cx="0" cy="0"/>
          <a:chOff x="0" y="0"/>
          <a:chExt cx="0" cy="0"/>
        </a:xfrm>
      </p:grpSpPr>
      <p:sp>
        <p:nvSpPr>
          <p:cNvPr id="87" name="Shape 87">
            <a:extLst>
              <a:ext uri="{FF2B5EF4-FFF2-40B4-BE49-F238E27FC236}">
                <a16:creationId xmlns:a16="http://schemas.microsoft.com/office/drawing/2014/main" id="{3344BCA6-5B38-0C28-6EAA-852A59CE7ADF}"/>
              </a:ext>
            </a:extLst>
          </p:cNvPr>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a:extLst>
              <a:ext uri="{FF2B5EF4-FFF2-40B4-BE49-F238E27FC236}">
                <a16:creationId xmlns:a16="http://schemas.microsoft.com/office/drawing/2014/main" id="{3216FB32-669C-DB83-A8A0-FDDBC9AC7C5C}"/>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9740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FD540A97-0ABD-C527-300C-B9596BDC3782}"/>
            </a:ext>
          </a:extLst>
        </p:cNvPr>
        <p:cNvGrpSpPr/>
        <p:nvPr/>
      </p:nvGrpSpPr>
      <p:grpSpPr>
        <a:xfrm>
          <a:off x="0" y="0"/>
          <a:ext cx="0" cy="0"/>
          <a:chOff x="0" y="0"/>
          <a:chExt cx="0" cy="0"/>
        </a:xfrm>
      </p:grpSpPr>
      <p:sp>
        <p:nvSpPr>
          <p:cNvPr id="81" name="Shape 81">
            <a:extLst>
              <a:ext uri="{FF2B5EF4-FFF2-40B4-BE49-F238E27FC236}">
                <a16:creationId xmlns:a16="http://schemas.microsoft.com/office/drawing/2014/main" id="{3983130F-4E34-9889-E884-B66CA01FA4D0}"/>
              </a:ext>
            </a:extLst>
          </p:cNvPr>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a:extLst>
              <a:ext uri="{FF2B5EF4-FFF2-40B4-BE49-F238E27FC236}">
                <a16:creationId xmlns:a16="http://schemas.microsoft.com/office/drawing/2014/main" id="{4BB0ABDB-28AD-4E2C-A029-A08728245FBD}"/>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4904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C11509A9-2DA8-40D0-A775-001BD7C60786}"/>
            </a:ext>
          </a:extLst>
        </p:cNvPr>
        <p:cNvGrpSpPr/>
        <p:nvPr/>
      </p:nvGrpSpPr>
      <p:grpSpPr>
        <a:xfrm>
          <a:off x="0" y="0"/>
          <a:ext cx="0" cy="0"/>
          <a:chOff x="0" y="0"/>
          <a:chExt cx="0" cy="0"/>
        </a:xfrm>
      </p:grpSpPr>
      <p:sp>
        <p:nvSpPr>
          <p:cNvPr id="81" name="Shape 81">
            <a:extLst>
              <a:ext uri="{FF2B5EF4-FFF2-40B4-BE49-F238E27FC236}">
                <a16:creationId xmlns:a16="http://schemas.microsoft.com/office/drawing/2014/main" id="{223E6F48-0E3A-171A-2843-74AEE246AB9C}"/>
              </a:ext>
            </a:extLst>
          </p:cNvPr>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82" name="Shape 82">
            <a:extLst>
              <a:ext uri="{FF2B5EF4-FFF2-40B4-BE49-F238E27FC236}">
                <a16:creationId xmlns:a16="http://schemas.microsoft.com/office/drawing/2014/main" id="{1354BFF1-76D0-211E-81ED-497BE3C3700C}"/>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7310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9068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DC6620B9-18D5-3E37-C695-831119AF5915}"/>
            </a:ext>
          </a:extLst>
        </p:cNvPr>
        <p:cNvGrpSpPr/>
        <p:nvPr/>
      </p:nvGrpSpPr>
      <p:grpSpPr>
        <a:xfrm>
          <a:off x="0" y="0"/>
          <a:ext cx="0" cy="0"/>
          <a:chOff x="0" y="0"/>
          <a:chExt cx="0" cy="0"/>
        </a:xfrm>
      </p:grpSpPr>
      <p:sp>
        <p:nvSpPr>
          <p:cNvPr id="81" name="Shape 81">
            <a:extLst>
              <a:ext uri="{FF2B5EF4-FFF2-40B4-BE49-F238E27FC236}">
                <a16:creationId xmlns:a16="http://schemas.microsoft.com/office/drawing/2014/main" id="{ADCA8A9A-9535-CEF6-86AD-36DEF6690A34}"/>
              </a:ext>
            </a:extLst>
          </p:cNvPr>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a:extLst>
              <a:ext uri="{FF2B5EF4-FFF2-40B4-BE49-F238E27FC236}">
                <a16:creationId xmlns:a16="http://schemas.microsoft.com/office/drawing/2014/main" id="{327AAE34-9FAD-166A-3496-E61C808F4D43}"/>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6389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12605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814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850D8A61-33A6-DEE7-5937-A418CE02C12D}"/>
            </a:ext>
          </a:extLst>
        </p:cNvPr>
        <p:cNvGrpSpPr/>
        <p:nvPr/>
      </p:nvGrpSpPr>
      <p:grpSpPr>
        <a:xfrm>
          <a:off x="0" y="0"/>
          <a:ext cx="0" cy="0"/>
          <a:chOff x="0" y="0"/>
          <a:chExt cx="0" cy="0"/>
        </a:xfrm>
      </p:grpSpPr>
      <p:sp>
        <p:nvSpPr>
          <p:cNvPr id="81" name="Shape 81">
            <a:extLst>
              <a:ext uri="{FF2B5EF4-FFF2-40B4-BE49-F238E27FC236}">
                <a16:creationId xmlns:a16="http://schemas.microsoft.com/office/drawing/2014/main" id="{C8CF223A-C68F-BB12-5D91-B539FAA55662}"/>
              </a:ext>
            </a:extLst>
          </p:cNvPr>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82" name="Shape 82">
            <a:extLst>
              <a:ext uri="{FF2B5EF4-FFF2-40B4-BE49-F238E27FC236}">
                <a16:creationId xmlns:a16="http://schemas.microsoft.com/office/drawing/2014/main" id="{2550839B-316E-8825-26A9-E3CB8DED698C}"/>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1508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This guidance has been produced by </a:t>
            </a:r>
            <a:r>
              <a:rPr lang="en-US" b="1" dirty="0"/>
              <a:t>Worcestershire Virtual School</a:t>
            </a:r>
            <a:r>
              <a:rPr lang="en-US" dirty="0"/>
              <a:t> to support professionals working with vulnerable young people during school transitions.</a:t>
            </a:r>
          </a:p>
          <a:p>
            <a:r>
              <a:rPr lang="en-US" dirty="0"/>
              <a:t>It specifically focuses on </a:t>
            </a:r>
            <a:r>
              <a:rPr lang="en-US" b="1" dirty="0"/>
              <a:t>Children Looked After, Previously Looked After Children, and children who have a social worker</a:t>
            </a:r>
            <a:r>
              <a:rPr lang="en-US" dirty="0"/>
              <a:t>, who may face additional challenges during educational transitions.</a:t>
            </a:r>
          </a:p>
          <a:p>
            <a:r>
              <a:rPr lang="en-US" dirty="0"/>
              <a:t>Moving schools, particularly from </a:t>
            </a:r>
            <a:r>
              <a:rPr lang="en-US" b="1" dirty="0"/>
              <a:t>primary to secondary</a:t>
            </a:r>
            <a:r>
              <a:rPr lang="en-US" dirty="0"/>
              <a:t>, can be a major change.</a:t>
            </a:r>
          </a:p>
          <a:p>
            <a:r>
              <a:rPr lang="en-US" dirty="0"/>
              <a:t>The aim of this guidance is to help schools and professionals </a:t>
            </a:r>
            <a:r>
              <a:rPr lang="en-US" b="1" dirty="0"/>
              <a:t>plan transitions carefully so young people feel safe, supported and able to succeed in their new environment</a:t>
            </a:r>
            <a:r>
              <a:rPr lang="en-US" dirty="0"/>
              <a:t>.</a:t>
            </a:r>
          </a:p>
          <a:p>
            <a:endParaRPr lang="en-GB" dirty="0"/>
          </a:p>
        </p:txBody>
      </p:sp>
    </p:spTree>
    <p:extLst>
      <p:ext uri="{BB962C8B-B14F-4D97-AF65-F5344CB8AC3E}">
        <p14:creationId xmlns:p14="http://schemas.microsoft.com/office/powerpoint/2010/main" val="782315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Transitions can be unsettling for any young person because they involve </a:t>
            </a:r>
            <a:r>
              <a:rPr lang="en-US" b="1" dirty="0"/>
              <a:t>new environments, routines, expectations, and relationships</a:t>
            </a:r>
            <a:r>
              <a:rPr lang="en-US" dirty="0"/>
              <a:t>.</a:t>
            </a:r>
          </a:p>
          <a:p>
            <a:r>
              <a:rPr lang="en-US" dirty="0"/>
              <a:t>For children who have experienced trauma or instability, these changes may </a:t>
            </a:r>
            <a:r>
              <a:rPr lang="en-US" b="1" dirty="0"/>
              <a:t>trigger feelings of anxiety, insecurity or loss</a:t>
            </a:r>
            <a:r>
              <a:rPr lang="en-US" dirty="0"/>
              <a:t>.</a:t>
            </a:r>
          </a:p>
          <a:p>
            <a:r>
              <a:rPr lang="en-US" dirty="0"/>
              <a:t>Anxiety may not always be expressed verbally. Instead, it may appear through </a:t>
            </a:r>
            <a:r>
              <a:rPr lang="en-US" b="1" dirty="0" err="1"/>
              <a:t>behaviour</a:t>
            </a:r>
            <a:r>
              <a:rPr lang="en-US" b="1" dirty="0"/>
              <a:t> such as withdrawal, frustration, or difficulty concentrating</a:t>
            </a:r>
            <a:r>
              <a:rPr lang="en-US" dirty="0"/>
              <a:t>.</a:t>
            </a:r>
          </a:p>
          <a:p>
            <a:r>
              <a:rPr lang="en-US" dirty="0"/>
              <a:t>When young people feel overwhelmed, their brain may activate </a:t>
            </a:r>
            <a:r>
              <a:rPr lang="en-US" b="1" dirty="0"/>
              <a:t>fight, flight or freeze responses</a:t>
            </a:r>
            <a:r>
              <a:rPr lang="en-US" dirty="0"/>
              <a:t>, which can affect </a:t>
            </a:r>
            <a:r>
              <a:rPr lang="en-US" dirty="0" err="1"/>
              <a:t>behaviour</a:t>
            </a:r>
            <a:r>
              <a:rPr lang="en-US" dirty="0"/>
              <a:t> and learning in school.</a:t>
            </a:r>
          </a:p>
          <a:p>
            <a:r>
              <a:rPr lang="en-US" dirty="0"/>
              <a:t>By understanding these worries, schools can put </a:t>
            </a:r>
            <a:r>
              <a:rPr lang="en-US" b="1" dirty="0"/>
              <a:t>targeted support in place</a:t>
            </a:r>
            <a:r>
              <a:rPr lang="en-US" dirty="0"/>
              <a:t>, such as additional visits, buddy systems, clear explanations of routines, and opportunities for pupils to ask questions before the transition.</a:t>
            </a:r>
          </a:p>
          <a:p>
            <a:endParaRPr lang="en-GB" dirty="0"/>
          </a:p>
        </p:txBody>
      </p:sp>
    </p:spTree>
    <p:extLst>
      <p:ext uri="{BB962C8B-B14F-4D97-AF65-F5344CB8AC3E}">
        <p14:creationId xmlns:p14="http://schemas.microsoft.com/office/powerpoint/2010/main" val="4188852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 impact of the language we use: Language used by teachers around transitions can heighten anxiety for children in care (Jindal-Snape &amp; </a:t>
            </a:r>
            <a:r>
              <a:rPr lang="en-US" dirty="0" err="1"/>
              <a:t>Cantali</a:t>
            </a:r>
            <a:r>
              <a:rPr lang="en-US" dirty="0"/>
              <a:t>, 2019) Bagnall et al. (2020). Throughout the period of transition, all professionals should be realistic, yet positive about future experiences for example the use of language around increased expectations at Secondary School may be used by primary staff but the impact of this could be to increase anxiety and should be done sensitively. The importance of friendships and peer support: Research by Ng-Knight et al. (2018) states that friendships have a direct impact on school attainment and positive </a:t>
            </a:r>
            <a:r>
              <a:rPr lang="en-US" dirty="0" err="1"/>
              <a:t>behaviours</a:t>
            </a:r>
            <a:r>
              <a:rPr lang="en-US" dirty="0"/>
              <a:t> Transition disrupts social networks, impacting academic focus and well-being. Strong peer relationships buffer anxiety (Evans et al., 2018), while peer acceptance predicts academic success (Keay et al., 2015). </a:t>
            </a:r>
            <a:endParaRPr lang="en-GB" dirty="0"/>
          </a:p>
        </p:txBody>
      </p:sp>
    </p:spTree>
    <p:extLst>
      <p:ext uri="{BB962C8B-B14F-4D97-AF65-F5344CB8AC3E}">
        <p14:creationId xmlns:p14="http://schemas.microsoft.com/office/powerpoint/2010/main" val="3754185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Effective transition planning should be </a:t>
            </a:r>
            <a:r>
              <a:rPr lang="en-US" b="1" dirty="0" err="1"/>
              <a:t>individualised</a:t>
            </a:r>
            <a:r>
              <a:rPr lang="en-US" dirty="0"/>
              <a:t>, </a:t>
            </a:r>
            <a:r>
              <a:rPr lang="en-US" dirty="0" err="1"/>
              <a:t>recognising</a:t>
            </a:r>
            <a:r>
              <a:rPr lang="en-US" dirty="0"/>
              <a:t> each young person’s unique experiences and needs.</a:t>
            </a:r>
          </a:p>
          <a:p>
            <a:r>
              <a:rPr lang="en-US" dirty="0"/>
              <a:t>Building </a:t>
            </a:r>
            <a:r>
              <a:rPr lang="en-US" b="1" dirty="0"/>
              <a:t>strong relationships</a:t>
            </a:r>
            <a:r>
              <a:rPr lang="en-US" dirty="0"/>
              <a:t> is key. Young people need trusted adults and opportunities to form new peer connections.</a:t>
            </a:r>
          </a:p>
          <a:p>
            <a:r>
              <a:rPr lang="en-US" dirty="0"/>
              <a:t>Transition support should also focus on </a:t>
            </a:r>
            <a:r>
              <a:rPr lang="en-US" b="1" dirty="0"/>
              <a:t>developing resilience, confidence, and emotional regulation skills</a:t>
            </a:r>
            <a:r>
              <a:rPr lang="en-US" dirty="0"/>
              <a:t>, helping pupils manage stress and change.</a:t>
            </a:r>
          </a:p>
          <a:p>
            <a:r>
              <a:rPr lang="en-US" dirty="0"/>
              <a:t>Collaboration is essential. This involves </a:t>
            </a:r>
            <a:r>
              <a:rPr lang="en-US" b="1" dirty="0"/>
              <a:t>carers, social workers, designated teachers, pastoral teams and the Virtual School</a:t>
            </a:r>
            <a:r>
              <a:rPr lang="en-US" dirty="0"/>
              <a:t>, all working together to support the young person.</a:t>
            </a:r>
          </a:p>
          <a:p>
            <a:endParaRPr lang="en-GB" dirty="0"/>
          </a:p>
        </p:txBody>
      </p:sp>
    </p:spTree>
    <p:extLst>
      <p:ext uri="{BB962C8B-B14F-4D97-AF65-F5344CB8AC3E}">
        <p14:creationId xmlns:p14="http://schemas.microsoft.com/office/powerpoint/2010/main" val="3040597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This readiness scale is based on materials devised by Rebecca Doyle (2001) and Jane McSherry (1999)  adapted for CLA.</a:t>
            </a:r>
          </a:p>
          <a:p>
            <a:r>
              <a:rPr lang="en-US" dirty="0"/>
              <a:t>The guidance also highlights the importance of assessing a pupil’s </a:t>
            </a:r>
            <a:r>
              <a:rPr lang="en-US" b="1" dirty="0"/>
              <a:t>readiness for transition</a:t>
            </a:r>
            <a:r>
              <a:rPr lang="en-US" dirty="0"/>
              <a:t>.</a:t>
            </a:r>
          </a:p>
          <a:p>
            <a:r>
              <a:rPr lang="en-US" dirty="0"/>
              <a:t>This assessment looks at 5 areas such as </a:t>
            </a:r>
            <a:r>
              <a:rPr lang="en-US" dirty="0" err="1"/>
              <a:t>behaviour</a:t>
            </a:r>
            <a:r>
              <a:rPr lang="en-US" dirty="0"/>
              <a:t> management, social skills, confidence, skills for learning and approaches to learning.</a:t>
            </a:r>
          </a:p>
          <a:p>
            <a:r>
              <a:rPr lang="en-US" dirty="0"/>
              <a:t>Create profile of relative strength and further development, used to inform planning for transition</a:t>
            </a:r>
          </a:p>
          <a:p>
            <a:endParaRPr lang="en-GB" dirty="0"/>
          </a:p>
        </p:txBody>
      </p:sp>
    </p:spTree>
    <p:extLst>
      <p:ext uri="{BB962C8B-B14F-4D97-AF65-F5344CB8AC3E}">
        <p14:creationId xmlns:p14="http://schemas.microsoft.com/office/powerpoint/2010/main" val="22018375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The guidance also highlights the importance of assessing a pupil’s </a:t>
            </a:r>
            <a:r>
              <a:rPr lang="en-US" b="1" dirty="0"/>
              <a:t>readiness for transition</a:t>
            </a:r>
            <a:r>
              <a:rPr lang="en-US" dirty="0"/>
              <a:t>.</a:t>
            </a:r>
          </a:p>
          <a:p>
            <a:r>
              <a:rPr lang="en-US" dirty="0"/>
              <a:t>This assessment looks at areas such as </a:t>
            </a:r>
            <a:r>
              <a:rPr lang="en-US" dirty="0" err="1"/>
              <a:t>behaviour</a:t>
            </a:r>
            <a:r>
              <a:rPr lang="en-US" dirty="0"/>
              <a:t> management, social skills, confidence, and approaches to learning.</a:t>
            </a:r>
          </a:p>
          <a:p>
            <a:endParaRPr lang="en-GB" dirty="0"/>
          </a:p>
        </p:txBody>
      </p:sp>
    </p:spTree>
    <p:extLst>
      <p:ext uri="{BB962C8B-B14F-4D97-AF65-F5344CB8AC3E}">
        <p14:creationId xmlns:p14="http://schemas.microsoft.com/office/powerpoint/2010/main" val="3996262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1472183" y="2130425"/>
            <a:ext cx="7013447"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1"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subTitle" idx="1"/>
          </p:nvPr>
        </p:nvSpPr>
        <p:spPr>
          <a:xfrm>
            <a:off x="1778508" y="3886200"/>
            <a:ext cx="6400799" cy="1752600"/>
          </a:xfrm>
          <a:prstGeom prst="rect">
            <a:avLst/>
          </a:prstGeom>
          <a:noFill/>
          <a:ln>
            <a:noFill/>
          </a:ln>
        </p:spPr>
        <p:txBody>
          <a:bodyPr lIns="91425" tIns="91425" rIns="91425" bIns="91425" anchor="t" anchorCtr="0"/>
          <a:lstStyle>
            <a:lvl1pPr marL="0" marR="0" lvl="0" indent="0" algn="ctr" rtl="0">
              <a:spcBef>
                <a:spcPts val="640"/>
              </a:spcBef>
              <a:spcAft>
                <a:spcPts val="0"/>
              </a:spcAft>
              <a:buClr>
                <a:srgbClr val="888888"/>
              </a:buClr>
              <a:buFont typeface="Arial"/>
              <a:buNone/>
              <a:defRPr sz="3200" b="0" i="0" u="none" strike="noStrike" cap="none">
                <a:solidFill>
                  <a:srgbClr val="888888"/>
                </a:solidFill>
                <a:latin typeface="Calibri"/>
                <a:ea typeface="Calibri"/>
                <a:cs typeface="Calibri"/>
                <a:sym typeface="Calibri"/>
              </a:defRPr>
            </a:lvl1pPr>
            <a:lvl2pPr marL="457200" marR="0" lvl="1" indent="0" algn="ctr" rtl="0">
              <a:spcBef>
                <a:spcPts val="560"/>
              </a:spcBef>
              <a:spcAft>
                <a:spcPts val="0"/>
              </a:spcAft>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spcAft>
                <a:spcPts val="0"/>
              </a:spcAft>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1417637" y="977900"/>
            <a:ext cx="7269161"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body" idx="1"/>
          </p:nvPr>
        </p:nvSpPr>
        <p:spPr>
          <a:xfrm>
            <a:off x="1417637" y="2166938"/>
            <a:ext cx="7269161" cy="3959225"/>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1371599" y="4406900"/>
            <a:ext cx="7123113"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body" idx="1"/>
          </p:nvPr>
        </p:nvSpPr>
        <p:spPr>
          <a:xfrm>
            <a:off x="1371599" y="2906713"/>
            <a:ext cx="7123113"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spcAft>
                <a:spcPts val="0"/>
              </a:spcAft>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spcAft>
                <a:spcPts val="0"/>
              </a:spcAft>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spcAft>
                <a:spcPts val="0"/>
              </a:spcAft>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1417637" y="977900"/>
            <a:ext cx="7269161"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body" idx="1"/>
          </p:nvPr>
        </p:nvSpPr>
        <p:spPr>
          <a:xfrm>
            <a:off x="1417320" y="2221991"/>
            <a:ext cx="3527999" cy="390417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5166360" y="2221991"/>
            <a:ext cx="3527999" cy="390417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417637" y="977900"/>
            <a:ext cx="7269161"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body" idx="1"/>
          </p:nvPr>
        </p:nvSpPr>
        <p:spPr>
          <a:xfrm>
            <a:off x="1417320" y="2193481"/>
            <a:ext cx="3527999"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1417320" y="2871216"/>
            <a:ext cx="3527999" cy="32400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5157089" y="2193798"/>
            <a:ext cx="3527999"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spcAft>
                <a:spcPts val="0"/>
              </a:spcAft>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spcAft>
                <a:spcPts val="0"/>
              </a:spcAft>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5157089" y="2871215"/>
            <a:ext cx="3527999" cy="3240000"/>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spcAft>
                <a:spcPts val="0"/>
              </a:spcAft>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spcAft>
                <a:spcPts val="0"/>
              </a:spcAft>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1508759" y="1069848"/>
            <a:ext cx="3008313" cy="1105153"/>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body" idx="1"/>
          </p:nvPr>
        </p:nvSpPr>
        <p:spPr>
          <a:xfrm>
            <a:off x="4636007" y="1069848"/>
            <a:ext cx="4050791" cy="5056314"/>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1508759" y="2203703"/>
            <a:ext cx="3008313" cy="3922458"/>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spcAft>
                <a:spcPts val="0"/>
              </a:spcAft>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spcAft>
                <a:spcPts val="0"/>
              </a:spcAft>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spcAft>
                <a:spcPts val="0"/>
              </a:spcAft>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417637" y="977900"/>
            <a:ext cx="7269161"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body" idx="1"/>
          </p:nvPr>
        </p:nvSpPr>
        <p:spPr>
          <a:xfrm rot="5400000">
            <a:off x="3072606" y="511969"/>
            <a:ext cx="3959225" cy="7269161"/>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5129942" y="2569305"/>
            <a:ext cx="5056314" cy="20574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body" idx="1"/>
          </p:nvPr>
        </p:nvSpPr>
        <p:spPr>
          <a:xfrm rot="5400000">
            <a:off x="1377854" y="1027017"/>
            <a:ext cx="5056314" cy="5141975"/>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417637" y="977900"/>
            <a:ext cx="7269161" cy="1143000"/>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body" idx="1"/>
          </p:nvPr>
        </p:nvSpPr>
        <p:spPr>
          <a:xfrm>
            <a:off x="1417637" y="2166938"/>
            <a:ext cx="7269161" cy="3959225"/>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spcAft>
                <a:spcPts val="0"/>
              </a:spcAft>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spcAft>
                <a:spcPts val="0"/>
              </a:spcAft>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1200" b="0" i="0" u="none" strike="noStrike" cap="none">
                <a:solidFill>
                  <a:srgbClr val="898989"/>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rgbClr val="898989"/>
                </a:solidFill>
                <a:latin typeface="Calibri"/>
                <a:ea typeface="Calibri"/>
                <a:cs typeface="Calibri"/>
                <a:sym typeface="Calibri"/>
              </a:rPr>
              <a:t>‹#›</a:t>
            </a:fld>
            <a:endParaRPr lang="en-US" sz="1200" b="0" i="0" u="none" strike="noStrike" cap="none">
              <a:solidFill>
                <a:srgbClr val="89898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www.worcestershire.gov.uk/worcestershire-education-and-early-years-services/improving-schools-and-settings/transition" TargetMode="External"/><Relationship Id="rId2" Type="http://schemas.openxmlformats.org/officeDocument/2006/relationships/hyperlink" Target="https://www.worcestershire.gov.uk/council-services/schools-education-and-learning/virtual-school/virtual-school-useful-links-guidance-and-resources"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www.worcestershire.gov.uk/sites/default/files/2025-12/1_WVS%20Transition-%20Guidance%20for%20Designated%20Teachers.pdf" TargetMode="Externa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assets.publishing.service.gov.uk/media/69972c02bfdab2546272c007/Every_child_achieving_and_thriving_print_ready_version.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www.worcestershire.gov.uk/council-services/childrens-social-care/get-saf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mailto:klawrence5@worcestershire.gov.uk"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hyperlink" Target="https://forms.office.com/e/vaZGqvr8pR" TargetMode="External"/><Relationship Id="rId4" Type="http://schemas.openxmlformats.org/officeDocument/2006/relationships/hyperlink" Target="https://www.worcestershiremartialarts.co.uk/"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youtu.be/HLoAgwo6ls4" TargetMode="External"/><Relationship Id="rId2" Type="http://schemas.openxmlformats.org/officeDocument/2006/relationships/hyperlink" Target="https://youtu.be/EKrNH9MUgeQ"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3" Type="http://schemas.openxmlformats.org/officeDocument/2006/relationships/hyperlink" Target="mailto:rreed@worcestershire.gov.uk"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worcestershire.gov.uk/council-services/schools-education-and-learning/virtual-school/virtual-school-useful-links-guidance-and-resourc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worcestershire.gov.uk/sites/default/files/2025-12/1_WVS%20Transition-%20Guidance%20for%20Designated%20Teachers.pdf" TargetMode="Externa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worcestershire.gov.uk/sites/default/files/2025-12/4_wvs_transition_readiness_scale.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5" name="Title 4">
            <a:extLst>
              <a:ext uri="{FF2B5EF4-FFF2-40B4-BE49-F238E27FC236}">
                <a16:creationId xmlns:a16="http://schemas.microsoft.com/office/drawing/2014/main" id="{24745B97-C36C-408C-9CCD-6A44194C34D2}"/>
              </a:ext>
            </a:extLst>
          </p:cNvPr>
          <p:cNvSpPr>
            <a:spLocks noGrp="1"/>
          </p:cNvSpPr>
          <p:nvPr>
            <p:ph type="ctrTitle"/>
          </p:nvPr>
        </p:nvSpPr>
        <p:spPr>
          <a:xfrm>
            <a:off x="1065276" y="1124744"/>
            <a:ext cx="7013447" cy="2019040"/>
          </a:xfrm>
        </p:spPr>
        <p:txBody>
          <a:bodyPr/>
          <a:lstStyle/>
          <a:p>
            <a:br>
              <a:rPr lang="en-GB" sz="3200" b="1" dirty="0">
                <a:solidFill>
                  <a:schemeClr val="accent4"/>
                </a:solidFill>
              </a:rPr>
            </a:br>
            <a:r>
              <a:rPr lang="en-GB" sz="4000" b="1" dirty="0">
                <a:solidFill>
                  <a:schemeClr val="accent4"/>
                </a:solidFill>
              </a:rPr>
              <a:t>Designated Teacher </a:t>
            </a:r>
            <a:br>
              <a:rPr lang="en-GB" sz="4000" b="1" dirty="0">
                <a:solidFill>
                  <a:schemeClr val="accent4"/>
                </a:solidFill>
              </a:rPr>
            </a:br>
            <a:r>
              <a:rPr lang="en-GB" sz="4000" b="1" dirty="0">
                <a:solidFill>
                  <a:schemeClr val="accent4"/>
                </a:solidFill>
              </a:rPr>
              <a:t>Updates and Guidance Session</a:t>
            </a:r>
            <a:br>
              <a:rPr lang="en-GB" sz="4000" b="1" dirty="0">
                <a:solidFill>
                  <a:schemeClr val="accent4"/>
                </a:solidFill>
              </a:rPr>
            </a:br>
            <a:r>
              <a:rPr lang="en-GB" sz="4000" b="1" dirty="0">
                <a:solidFill>
                  <a:schemeClr val="accent4"/>
                </a:solidFill>
              </a:rPr>
              <a:t>Spring  2026</a:t>
            </a:r>
            <a:br>
              <a:rPr lang="en-GB" sz="4400" b="1" dirty="0">
                <a:solidFill>
                  <a:schemeClr val="tx2">
                    <a:lumMod val="60000"/>
                    <a:lumOff val="40000"/>
                  </a:schemeClr>
                </a:solidFill>
              </a:rPr>
            </a:br>
            <a:endParaRPr lang="en-US" dirty="0"/>
          </a:p>
        </p:txBody>
      </p:sp>
      <p:pic>
        <p:nvPicPr>
          <p:cNvPr id="2" name="Picture 1">
            <a:extLst>
              <a:ext uri="{FF2B5EF4-FFF2-40B4-BE49-F238E27FC236}">
                <a16:creationId xmlns:a16="http://schemas.microsoft.com/office/drawing/2014/main" id="{C83221A3-E6B6-914C-03CD-7802A66FD15E}"/>
              </a:ext>
              <a:ext uri="{C183D7F6-B498-43B3-948B-1728B52AA6E4}">
                <adec:decorative xmlns:adec="http://schemas.microsoft.com/office/drawing/2017/decorative" val="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92195" y="3429000"/>
            <a:ext cx="6359610" cy="220166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30181-C11D-C415-6150-928AD3AA4899}"/>
              </a:ext>
            </a:extLst>
          </p:cNvPr>
          <p:cNvSpPr>
            <a:spLocks noGrp="1"/>
          </p:cNvSpPr>
          <p:nvPr>
            <p:ph type="title"/>
          </p:nvPr>
        </p:nvSpPr>
        <p:spPr>
          <a:xfrm>
            <a:off x="3310877" y="404524"/>
            <a:ext cx="4106423" cy="1143000"/>
          </a:xfrm>
        </p:spPr>
        <p:txBody>
          <a:bodyPr/>
          <a:lstStyle/>
          <a:p>
            <a:r>
              <a:rPr lang="en-GB" b="1" dirty="0"/>
              <a:t>Useful Resources</a:t>
            </a:r>
          </a:p>
        </p:txBody>
      </p:sp>
      <p:pic>
        <p:nvPicPr>
          <p:cNvPr id="5" name="Picture 4">
            <a:hlinkClick r:id="rId2"/>
            <a:extLst>
              <a:ext uri="{FF2B5EF4-FFF2-40B4-BE49-F238E27FC236}">
                <a16:creationId xmlns:a16="http://schemas.microsoft.com/office/drawing/2014/main" id="{41B9C4CE-2BAC-8FA5-1B84-A30AD1F61CB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37538" y="2460714"/>
            <a:ext cx="4709387" cy="36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2494887F-3E02-7E39-49F7-1267D11B97FD}"/>
              </a:ext>
              <a:ext uri="{C183D7F6-B498-43B3-948B-1728B52AA6E4}">
                <adec:decorative xmlns:adec="http://schemas.microsoft.com/office/drawing/2017/decorative" val="1"/>
              </a:ext>
            </a:extLst>
          </p:cNvPr>
          <p:cNvPicPr>
            <a:picLocks noChangeAspect="1"/>
          </p:cNvPicPr>
          <p:nvPr/>
        </p:nvPicPr>
        <p:blipFill>
          <a:blip r:embed="rId4">
            <a:clrChange>
              <a:clrFrom>
                <a:srgbClr val="EAE9EE"/>
              </a:clrFrom>
              <a:clrTo>
                <a:srgbClr val="EAE9EE">
                  <a:alpha val="0"/>
                </a:srgbClr>
              </a:clrTo>
            </a:clrChange>
          </a:blip>
          <a:stretch>
            <a:fillRect/>
          </a:stretch>
        </p:blipFill>
        <p:spPr>
          <a:xfrm>
            <a:off x="-422753" y="404664"/>
            <a:ext cx="3680779" cy="1813717"/>
          </a:xfrm>
          <a:prstGeom prst="rect">
            <a:avLst/>
          </a:prstGeom>
        </p:spPr>
      </p:pic>
      <p:pic>
        <p:nvPicPr>
          <p:cNvPr id="7" name="Picture 6">
            <a:hlinkClick r:id="rId5"/>
            <a:extLst>
              <a:ext uri="{FF2B5EF4-FFF2-40B4-BE49-F238E27FC236}">
                <a16:creationId xmlns:a16="http://schemas.microsoft.com/office/drawing/2014/main" id="{CE4AF593-FF04-486D-92F6-06E3A49CCDA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364089" y="2473993"/>
            <a:ext cx="3534940" cy="36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a:extLst>
              <a:ext uri="{FF2B5EF4-FFF2-40B4-BE49-F238E27FC236}">
                <a16:creationId xmlns:a16="http://schemas.microsoft.com/office/drawing/2014/main" id="{218421AB-D906-F9BD-3DFB-28E0AB3F2325}"/>
              </a:ext>
            </a:extLst>
          </p:cNvPr>
          <p:cNvSpPr txBox="1"/>
          <p:nvPr/>
        </p:nvSpPr>
        <p:spPr>
          <a:xfrm>
            <a:off x="3330151" y="1426381"/>
            <a:ext cx="4140000" cy="792000"/>
          </a:xfrm>
          <a:prstGeom prst="rect">
            <a:avLst/>
          </a:prstGeom>
          <a:no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GB" dirty="0"/>
              <a:t>WCC Transition support , including EYFS, parent support and transition resources:</a:t>
            </a:r>
          </a:p>
          <a:p>
            <a:r>
              <a:rPr lang="en-GB" u="sng" dirty="0">
                <a:hlinkClick r:id="rId7" tooltip="https://www.worcestershire.gov.uk/worcestershire-education-and-early-years-services/improving-schools-and-settings/transition"/>
              </a:rPr>
              <a:t>Transition | Worcestershire County Council</a:t>
            </a:r>
            <a:r>
              <a:rPr lang="en-GB" dirty="0"/>
              <a:t>  </a:t>
            </a:r>
          </a:p>
          <a:p>
            <a:endParaRPr lang="en-GB" dirty="0"/>
          </a:p>
        </p:txBody>
      </p:sp>
      <p:sp>
        <p:nvSpPr>
          <p:cNvPr id="6" name="TextBox 5">
            <a:extLst>
              <a:ext uri="{FF2B5EF4-FFF2-40B4-BE49-F238E27FC236}">
                <a16:creationId xmlns:a16="http://schemas.microsoft.com/office/drawing/2014/main" id="{3D04C3D3-B24E-CDE3-8946-F619C276E560}"/>
              </a:ext>
            </a:extLst>
          </p:cNvPr>
          <p:cNvSpPr txBox="1"/>
          <p:nvPr/>
        </p:nvSpPr>
        <p:spPr>
          <a:xfrm>
            <a:off x="263052" y="6108871"/>
            <a:ext cx="7549307" cy="307777"/>
          </a:xfrm>
          <a:prstGeom prst="rect">
            <a:avLst/>
          </a:prstGeom>
          <a:noFill/>
        </p:spPr>
        <p:txBody>
          <a:bodyPr wrap="square">
            <a:spAutoFit/>
          </a:bodyPr>
          <a:lstStyle/>
          <a:p>
            <a:r>
              <a:rPr lang="en-US" dirty="0">
                <a:hlinkClick r:id="rId2"/>
              </a:rPr>
              <a:t>Virtual School useful links to guidance and resources | Worcestershire County Council</a:t>
            </a:r>
            <a:endParaRPr lang="en-GB" dirty="0"/>
          </a:p>
        </p:txBody>
      </p:sp>
    </p:spTree>
    <p:extLst>
      <p:ext uri="{BB962C8B-B14F-4D97-AF65-F5344CB8AC3E}">
        <p14:creationId xmlns:p14="http://schemas.microsoft.com/office/powerpoint/2010/main" val="1531506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AA7FD-57CF-A4FA-C61C-4658DDE676D0}"/>
              </a:ext>
            </a:extLst>
          </p:cNvPr>
          <p:cNvSpPr>
            <a:spLocks noGrp="1"/>
          </p:cNvSpPr>
          <p:nvPr>
            <p:ph type="title"/>
          </p:nvPr>
        </p:nvSpPr>
        <p:spPr>
          <a:xfrm>
            <a:off x="25154" y="437505"/>
            <a:ext cx="9118846" cy="831255"/>
          </a:xfrm>
        </p:spPr>
        <p:txBody>
          <a:bodyPr/>
          <a:lstStyle/>
          <a:p>
            <a:r>
              <a:rPr lang="en-US" sz="3200" b="1" dirty="0">
                <a:effectLst>
                  <a:outerShdw blurRad="38100" dist="38100" dir="2700000" algn="tl">
                    <a:srgbClr val="000000">
                      <a:alpha val="43137"/>
                    </a:srgbClr>
                  </a:outerShdw>
                </a:effectLst>
              </a:rPr>
              <a:t>Key Takeaways for Supporting Successful Transitions</a:t>
            </a:r>
            <a:endParaRPr lang="en-GB" sz="3200" b="1" dirty="0">
              <a:effectLst>
                <a:outerShdw blurRad="38100" dist="38100" dir="2700000" algn="tl">
                  <a:srgbClr val="000000">
                    <a:alpha val="43137"/>
                  </a:srgbClr>
                </a:outerShdw>
              </a:effectLst>
            </a:endParaRPr>
          </a:p>
        </p:txBody>
      </p:sp>
      <p:sp>
        <p:nvSpPr>
          <p:cNvPr id="4" name="Rectangle 1">
            <a:extLst>
              <a:ext uri="{FF2B5EF4-FFF2-40B4-BE49-F238E27FC236}">
                <a16:creationId xmlns:a16="http://schemas.microsoft.com/office/drawing/2014/main" id="{981319E7-A65B-545E-7175-C6897B4149BD}"/>
              </a:ext>
            </a:extLst>
          </p:cNvPr>
          <p:cNvSpPr>
            <a:spLocks noGrp="1" noChangeArrowheads="1"/>
          </p:cNvSpPr>
          <p:nvPr>
            <p:ph type="body" idx="1"/>
          </p:nvPr>
        </p:nvSpPr>
        <p:spPr bwMode="auto">
          <a:xfrm>
            <a:off x="280700" y="1268760"/>
            <a:ext cx="8582599"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ts val="1200"/>
              </a:spcBef>
              <a:spcAft>
                <a:spcPts val="1200"/>
              </a:spcAft>
              <a:buClrTx/>
              <a:buSzTx/>
              <a:buFont typeface="Wingdings" panose="05000000000000000000" pitchFamily="2" charset="2"/>
              <a:buChar char="q"/>
              <a:tabLst/>
            </a:pPr>
            <a:r>
              <a:rPr kumimoji="0" lang="en-US" altLang="en-US" sz="1800" b="1" i="0" u="none" strike="noStrike" cap="none" normalizeH="0" baseline="0" dirty="0">
                <a:ln>
                  <a:noFill/>
                </a:ln>
                <a:solidFill>
                  <a:schemeClr val="tx1"/>
                </a:solidFill>
                <a:effectLst/>
                <a:latin typeface="Arial" panose="020B0604020202020204" pitchFamily="34" charset="0"/>
              </a:rPr>
              <a:t>Transitions can be particularly challenging</a:t>
            </a:r>
            <a:r>
              <a:rPr kumimoji="0" lang="en-US" altLang="en-US" sz="1800" b="0" i="0" u="none" strike="noStrike" cap="none" normalizeH="0" baseline="0" dirty="0">
                <a:ln>
                  <a:noFill/>
                </a:ln>
                <a:solidFill>
                  <a:schemeClr val="tx1"/>
                </a:solidFill>
                <a:effectLst/>
                <a:latin typeface="Arial" panose="020B0604020202020204" pitchFamily="34" charset="0"/>
              </a:rPr>
              <a:t> for Children Looked After (CLA), Previously Looked After Children (PLAC) and those with a social worker.</a:t>
            </a:r>
          </a:p>
          <a:p>
            <a:pPr marL="285750" marR="0" lvl="0" indent="-285750" algn="l" defTabSz="914400" rtl="0" eaLnBrk="0" fontAlgn="base" latinLnBrk="0" hangingPunct="0">
              <a:lnSpc>
                <a:spcPct val="100000"/>
              </a:lnSpc>
              <a:spcBef>
                <a:spcPts val="1200"/>
              </a:spcBef>
              <a:spcAft>
                <a:spcPts val="1200"/>
              </a:spcAft>
              <a:buClrTx/>
              <a:buSzTx/>
              <a:buFont typeface="Wingdings" panose="05000000000000000000" pitchFamily="2" charset="2"/>
              <a:buChar char="q"/>
              <a:tabLst/>
            </a:pPr>
            <a:r>
              <a:rPr kumimoji="0" lang="en-US" altLang="en-US" sz="1800" b="1" i="0" u="none" strike="noStrike" cap="none" normalizeH="0" baseline="0" dirty="0">
                <a:ln>
                  <a:noFill/>
                </a:ln>
                <a:solidFill>
                  <a:schemeClr val="tx1"/>
                </a:solidFill>
                <a:effectLst/>
                <a:latin typeface="Arial" panose="020B0604020202020204" pitchFamily="34" charset="0"/>
              </a:rPr>
              <a:t>Trauma and anxiety can influence </a:t>
            </a:r>
            <a:r>
              <a:rPr kumimoji="0" lang="en-US" altLang="en-US" sz="1800" b="1" i="0" u="none" strike="noStrike" cap="none" normalizeH="0" baseline="0" dirty="0" err="1">
                <a:ln>
                  <a:noFill/>
                </a:ln>
                <a:solidFill>
                  <a:schemeClr val="tx1"/>
                </a:solidFill>
                <a:effectLst/>
                <a:latin typeface="Arial" panose="020B0604020202020204" pitchFamily="34" charset="0"/>
              </a:rPr>
              <a:t>behaviour</a:t>
            </a:r>
            <a:r>
              <a:rPr kumimoji="0" lang="en-US" altLang="en-US" sz="1800" b="0" i="0" u="none" strike="noStrike" cap="none" normalizeH="0" baseline="0" dirty="0">
                <a:ln>
                  <a:noFill/>
                </a:ln>
                <a:solidFill>
                  <a:schemeClr val="tx1"/>
                </a:solidFill>
                <a:effectLst/>
                <a:latin typeface="Arial" panose="020B0604020202020204" pitchFamily="34" charset="0"/>
              </a:rPr>
              <a:t>, learning and emotional responses during periods of change.</a:t>
            </a:r>
          </a:p>
          <a:p>
            <a:pPr marL="285750" marR="0" lvl="0" indent="-285750" algn="l" defTabSz="914400" rtl="0" eaLnBrk="0" fontAlgn="base" latinLnBrk="0" hangingPunct="0">
              <a:lnSpc>
                <a:spcPct val="100000"/>
              </a:lnSpc>
              <a:spcBef>
                <a:spcPts val="1200"/>
              </a:spcBef>
              <a:spcAft>
                <a:spcPts val="1200"/>
              </a:spcAft>
              <a:buClrTx/>
              <a:buSzTx/>
              <a:buFont typeface="Wingdings" panose="05000000000000000000" pitchFamily="2" charset="2"/>
              <a:buChar char="q"/>
              <a:tabLst/>
            </a:pPr>
            <a:r>
              <a:rPr kumimoji="0" lang="en-US" altLang="en-US" sz="1800" b="1" i="0" u="none" strike="noStrike" cap="none" normalizeH="0" baseline="0" dirty="0">
                <a:ln>
                  <a:noFill/>
                </a:ln>
                <a:solidFill>
                  <a:schemeClr val="tx1"/>
                </a:solidFill>
                <a:effectLst/>
                <a:latin typeface="Arial" panose="020B0604020202020204" pitchFamily="34" charset="0"/>
              </a:rPr>
              <a:t>Early planning and </a:t>
            </a:r>
            <a:r>
              <a:rPr kumimoji="0" lang="en-US" altLang="en-US" sz="1800" b="1" i="0" u="none" strike="noStrike" cap="none" normalizeH="0" baseline="0" dirty="0" err="1">
                <a:ln>
                  <a:noFill/>
                </a:ln>
                <a:solidFill>
                  <a:schemeClr val="tx1"/>
                </a:solidFill>
                <a:effectLst/>
                <a:latin typeface="Arial" panose="020B0604020202020204" pitchFamily="34" charset="0"/>
              </a:rPr>
              <a:t>personalised</a:t>
            </a:r>
            <a:r>
              <a:rPr kumimoji="0" lang="en-US" altLang="en-US" sz="1800" b="1" i="0" u="none" strike="noStrike" cap="none" normalizeH="0" baseline="0" dirty="0">
                <a:ln>
                  <a:noFill/>
                </a:ln>
                <a:solidFill>
                  <a:schemeClr val="tx1"/>
                </a:solidFill>
                <a:effectLst/>
                <a:latin typeface="Arial" panose="020B0604020202020204" pitchFamily="34" charset="0"/>
              </a:rPr>
              <a:t> transition support</a:t>
            </a:r>
            <a:r>
              <a:rPr kumimoji="0" lang="en-US" altLang="en-US" sz="1800" b="0" i="0" u="none" strike="noStrike" cap="none" normalizeH="0" baseline="0" dirty="0">
                <a:ln>
                  <a:noFill/>
                </a:ln>
                <a:solidFill>
                  <a:schemeClr val="tx1"/>
                </a:solidFill>
                <a:effectLst/>
                <a:latin typeface="Arial" panose="020B0604020202020204" pitchFamily="34" charset="0"/>
              </a:rPr>
              <a:t> are essential for positive outcomes.</a:t>
            </a:r>
          </a:p>
          <a:p>
            <a:pPr marL="285750" marR="0" lvl="0" indent="-285750" algn="l" defTabSz="914400" rtl="0" eaLnBrk="0" fontAlgn="base" latinLnBrk="0" hangingPunct="0">
              <a:lnSpc>
                <a:spcPct val="100000"/>
              </a:lnSpc>
              <a:spcBef>
                <a:spcPts val="1200"/>
              </a:spcBef>
              <a:spcAft>
                <a:spcPts val="1200"/>
              </a:spcAft>
              <a:buClrTx/>
              <a:buSzTx/>
              <a:buFont typeface="Wingdings" panose="05000000000000000000" pitchFamily="2" charset="2"/>
              <a:buChar char="q"/>
              <a:tabLst/>
            </a:pPr>
            <a:r>
              <a:rPr kumimoji="0" lang="en-US" altLang="en-US" sz="1800" b="1" i="0" u="none" strike="noStrike" cap="none" normalizeH="0" baseline="0" dirty="0">
                <a:ln>
                  <a:noFill/>
                </a:ln>
                <a:solidFill>
                  <a:schemeClr val="tx1"/>
                </a:solidFill>
                <a:effectLst/>
                <a:latin typeface="Arial" panose="020B0604020202020204" pitchFamily="34" charset="0"/>
              </a:rPr>
              <a:t>Listening to pupil voice</a:t>
            </a:r>
            <a:r>
              <a:rPr kumimoji="0" lang="en-US" altLang="en-US" sz="1800" b="0" i="0" u="none" strike="noStrike" cap="none" normalizeH="0" baseline="0" dirty="0">
                <a:ln>
                  <a:noFill/>
                </a:ln>
                <a:solidFill>
                  <a:schemeClr val="tx1"/>
                </a:solidFill>
                <a:effectLst/>
                <a:latin typeface="Arial" panose="020B0604020202020204" pitchFamily="34" charset="0"/>
              </a:rPr>
              <a:t> helps identify worries and ensures support reflects the young person’s needs.</a:t>
            </a:r>
          </a:p>
          <a:p>
            <a:pPr marL="285750" marR="0" lvl="0" indent="-285750" algn="l" defTabSz="914400" rtl="0" eaLnBrk="0" fontAlgn="base" latinLnBrk="0" hangingPunct="0">
              <a:lnSpc>
                <a:spcPct val="100000"/>
              </a:lnSpc>
              <a:spcBef>
                <a:spcPts val="1200"/>
              </a:spcBef>
              <a:spcAft>
                <a:spcPts val="1200"/>
              </a:spcAft>
              <a:buClrTx/>
              <a:buSzTx/>
              <a:buFont typeface="Wingdings" panose="05000000000000000000" pitchFamily="2" charset="2"/>
              <a:buChar char="q"/>
              <a:tabLst/>
            </a:pPr>
            <a:r>
              <a:rPr kumimoji="0" lang="en-US" altLang="en-US" sz="1800" b="1" i="0" u="none" strike="noStrike" cap="none" normalizeH="0" baseline="0" dirty="0">
                <a:ln>
                  <a:noFill/>
                </a:ln>
                <a:solidFill>
                  <a:schemeClr val="tx1"/>
                </a:solidFill>
                <a:effectLst/>
                <a:latin typeface="Arial" panose="020B0604020202020204" pitchFamily="34" charset="0"/>
              </a:rPr>
              <a:t>Strong collaboration between professionals, carers and schools</a:t>
            </a:r>
            <a:r>
              <a:rPr kumimoji="0" lang="en-US" altLang="en-US" sz="1800" b="0" i="0" u="none" strike="noStrike" cap="none" normalizeH="0" baseline="0" dirty="0">
                <a:ln>
                  <a:noFill/>
                </a:ln>
                <a:solidFill>
                  <a:schemeClr val="tx1"/>
                </a:solidFill>
                <a:effectLst/>
                <a:latin typeface="Arial" panose="020B0604020202020204" pitchFamily="34" charset="0"/>
              </a:rPr>
              <a:t> is key to ensuring a smooth transition.</a:t>
            </a:r>
          </a:p>
          <a:p>
            <a:pPr marL="285750" marR="0" lvl="0" indent="-285750" algn="l" defTabSz="914400" rtl="0" eaLnBrk="0" fontAlgn="base" latinLnBrk="0" hangingPunct="0">
              <a:lnSpc>
                <a:spcPct val="100000"/>
              </a:lnSpc>
              <a:spcBef>
                <a:spcPts val="1200"/>
              </a:spcBef>
              <a:spcAft>
                <a:spcPts val="1200"/>
              </a:spcAft>
              <a:buClrTx/>
              <a:buSzTx/>
              <a:buFont typeface="Wingdings" panose="05000000000000000000" pitchFamily="2" charset="2"/>
              <a:buChar char="q"/>
              <a:tabLst/>
            </a:pPr>
            <a:r>
              <a:rPr kumimoji="0" lang="en-US" altLang="en-US" sz="1800" b="0" i="0" u="none" strike="noStrike" cap="none" normalizeH="0" baseline="0" dirty="0">
                <a:ln>
                  <a:noFill/>
                </a:ln>
                <a:solidFill>
                  <a:schemeClr val="tx1"/>
                </a:solidFill>
                <a:effectLst/>
                <a:latin typeface="Arial" panose="020B0604020202020204" pitchFamily="34" charset="0"/>
              </a:rPr>
              <a:t>The ultimate goal is to help young people </a:t>
            </a:r>
            <a:r>
              <a:rPr kumimoji="0" lang="en-US" altLang="en-US" sz="1800" b="1" i="0" u="none" strike="noStrike" cap="none" normalizeH="0" baseline="0" dirty="0">
                <a:ln>
                  <a:noFill/>
                </a:ln>
                <a:solidFill>
                  <a:schemeClr val="tx1"/>
                </a:solidFill>
                <a:effectLst/>
                <a:latin typeface="Arial" panose="020B0604020202020204" pitchFamily="34" charset="0"/>
              </a:rPr>
              <a:t>feel safe, confident and ready to succeed in their new school environment</a:t>
            </a:r>
            <a:r>
              <a:rPr kumimoji="0" lang="en-US" altLang="en-US" sz="1800" b="0" i="0" u="none" strike="noStrike" cap="none" normalizeH="0" baseline="0" dirty="0">
                <a:ln>
                  <a:noFill/>
                </a:ln>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2373607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6FCC7E6E-5CCC-8965-6E63-5D07707DB26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C6448D-E62A-0707-F45B-C93644C60384}"/>
              </a:ext>
            </a:extLst>
          </p:cNvPr>
          <p:cNvSpPr>
            <a:spLocks noGrp="1"/>
          </p:cNvSpPr>
          <p:nvPr>
            <p:ph type="ctrTitle"/>
          </p:nvPr>
        </p:nvSpPr>
        <p:spPr>
          <a:xfrm>
            <a:off x="1065275" y="3068960"/>
            <a:ext cx="7013447" cy="3024336"/>
          </a:xfrm>
        </p:spPr>
        <p:txBody>
          <a:bodyPr/>
          <a:lstStyle/>
          <a:p>
            <a:r>
              <a:rPr lang="en-GB" dirty="0">
                <a:solidFill>
                  <a:schemeClr val="tx1"/>
                </a:solidFill>
              </a:rPr>
              <a:t>SEND Update</a:t>
            </a:r>
            <a:br>
              <a:rPr lang="en-GB" dirty="0">
                <a:solidFill>
                  <a:schemeClr val="tx1"/>
                </a:solidFill>
              </a:rPr>
            </a:br>
            <a:br>
              <a:rPr lang="en-GB" sz="2000" dirty="0">
                <a:solidFill>
                  <a:schemeClr val="tx1"/>
                </a:solidFill>
              </a:rPr>
            </a:br>
            <a:r>
              <a:rPr lang="en-GB" sz="2000" dirty="0">
                <a:solidFill>
                  <a:schemeClr val="bg1">
                    <a:lumMod val="65000"/>
                  </a:schemeClr>
                </a:solidFill>
              </a:rPr>
              <a:t>Mary Williams</a:t>
            </a:r>
            <a:br>
              <a:rPr lang="en-GB" sz="2000" dirty="0">
                <a:solidFill>
                  <a:schemeClr val="bg1">
                    <a:lumMod val="65000"/>
                  </a:schemeClr>
                </a:solidFill>
              </a:rPr>
            </a:br>
            <a:r>
              <a:rPr lang="en-GB" sz="2000" dirty="0">
                <a:solidFill>
                  <a:schemeClr val="bg1">
                    <a:lumMod val="65000"/>
                  </a:schemeClr>
                </a:solidFill>
              </a:rPr>
              <a:t>Learning Advocate –SEND  lead  </a:t>
            </a:r>
            <a:br>
              <a:rPr lang="en-GB" sz="2000" dirty="0">
                <a:solidFill>
                  <a:schemeClr val="bg1">
                    <a:lumMod val="65000"/>
                  </a:schemeClr>
                </a:solidFill>
              </a:rPr>
            </a:br>
            <a:r>
              <a:rPr lang="en-GB" sz="2000" dirty="0">
                <a:solidFill>
                  <a:schemeClr val="bg1">
                    <a:lumMod val="65000"/>
                  </a:schemeClr>
                </a:solidFill>
              </a:rPr>
              <a:t>Worcestershire Virtual School</a:t>
            </a:r>
            <a:endParaRPr lang="en-US" sz="2000" dirty="0">
              <a:solidFill>
                <a:schemeClr val="tx1"/>
              </a:solidFill>
            </a:endParaRPr>
          </a:p>
        </p:txBody>
      </p:sp>
      <p:pic>
        <p:nvPicPr>
          <p:cNvPr id="8" name="Picture 7">
            <a:extLst>
              <a:ext uri="{FF2B5EF4-FFF2-40B4-BE49-F238E27FC236}">
                <a16:creationId xmlns:a16="http://schemas.microsoft.com/office/drawing/2014/main" id="{D09C42F1-9AC4-8266-D97C-272798CCD64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11457" y="1340768"/>
            <a:ext cx="5121084" cy="1379340"/>
          </a:xfrm>
          <a:prstGeom prst="rect">
            <a:avLst/>
          </a:prstGeom>
        </p:spPr>
      </p:pic>
    </p:spTree>
    <p:extLst>
      <p:ext uri="{BB962C8B-B14F-4D97-AF65-F5344CB8AC3E}">
        <p14:creationId xmlns:p14="http://schemas.microsoft.com/office/powerpoint/2010/main" val="4133142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45ACD-7B67-7DFE-3CD1-06FB7989F0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B72021-85D2-9B3D-EB97-6D524128B551}"/>
              </a:ext>
            </a:extLst>
          </p:cNvPr>
          <p:cNvSpPr>
            <a:spLocks noGrp="1"/>
          </p:cNvSpPr>
          <p:nvPr>
            <p:ph type="title"/>
          </p:nvPr>
        </p:nvSpPr>
        <p:spPr>
          <a:xfrm>
            <a:off x="1417637" y="-1143000"/>
            <a:ext cx="7269161" cy="1143000"/>
          </a:xfrm>
        </p:spPr>
        <p:txBody>
          <a:bodyPr lIns="91425" tIns="91425" rIns="91425" bIns="91425" anchor="b" anchorCtr="0"/>
          <a:lstStyle/>
          <a:p>
            <a:pPr lvl="0"/>
            <a:r>
              <a:rPr lang="en-GB"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DfE SEND reforms – White Paper</a:t>
            </a:r>
            <a:endParaRPr lang="en-GB"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31702D2C-B5A9-BBE1-E360-E78CC20E9E40}"/>
              </a:ext>
            </a:extLst>
          </p:cNvPr>
          <p:cNvSpPr>
            <a:spLocks noGrp="1"/>
          </p:cNvSpPr>
          <p:nvPr>
            <p:ph type="body" idx="1"/>
          </p:nvPr>
        </p:nvSpPr>
        <p:spPr>
          <a:xfrm>
            <a:off x="182132" y="1454016"/>
            <a:ext cx="5276203" cy="4857403"/>
          </a:xfrm>
        </p:spPr>
        <p:txBody>
          <a:bodyPr/>
          <a:lstStyle/>
          <a:p>
            <a:pPr marL="203200" indent="0">
              <a:buNone/>
            </a:pPr>
            <a:r>
              <a:rPr lang="en-GB" sz="2800" b="1" u="sng" dirty="0"/>
              <a:t>What is a White paper? </a:t>
            </a:r>
            <a:endParaRPr lang="en-GB" sz="2800" dirty="0"/>
          </a:p>
          <a:p>
            <a:pPr marL="203200" indent="0">
              <a:buNone/>
            </a:pPr>
            <a:r>
              <a:rPr lang="en-GB" sz="2800" dirty="0"/>
              <a:t>White papers are policy documents produced by the Government that set out their proposals for future legislation. This provides a basis for further consultation and discussion with interested or affected groups and allows final changes to be made before a Bill is formally presented to Parliament.</a:t>
            </a:r>
          </a:p>
        </p:txBody>
      </p:sp>
      <p:sp>
        <p:nvSpPr>
          <p:cNvPr id="4" name="TextBox 3">
            <a:extLst>
              <a:ext uri="{FF2B5EF4-FFF2-40B4-BE49-F238E27FC236}">
                <a16:creationId xmlns:a16="http://schemas.microsoft.com/office/drawing/2014/main" id="{B4FA89D0-861D-674A-1263-48CD9AE3E761}"/>
              </a:ext>
            </a:extLst>
          </p:cNvPr>
          <p:cNvSpPr txBox="1"/>
          <p:nvPr/>
        </p:nvSpPr>
        <p:spPr>
          <a:xfrm>
            <a:off x="1" y="577948"/>
            <a:ext cx="9144000" cy="646331"/>
          </a:xfrm>
          <a:prstGeom prst="rect">
            <a:avLst/>
          </a:prstGeom>
          <a:noFill/>
        </p:spPr>
        <p:txBody>
          <a:bodyPr wrap="square">
            <a:spAutoFit/>
          </a:bodyPr>
          <a:lstStyle/>
          <a:p>
            <a:pPr lvl="0" algn="ctr"/>
            <a:r>
              <a:rPr lang="en-GB" sz="36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DfE SEND reforms – White Paper</a:t>
            </a:r>
            <a:endParaRPr lang="en-GB" sz="3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E0C9B91-8DD1-094A-4375-D27D35B7CD6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78970" y="2420888"/>
            <a:ext cx="3175025" cy="2598645"/>
          </a:xfrm>
          <a:prstGeom prst="rect">
            <a:avLst/>
          </a:prstGeom>
        </p:spPr>
      </p:pic>
    </p:spTree>
    <p:extLst>
      <p:ext uri="{BB962C8B-B14F-4D97-AF65-F5344CB8AC3E}">
        <p14:creationId xmlns:p14="http://schemas.microsoft.com/office/powerpoint/2010/main" val="2093511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7986E-DB2B-E962-FCDF-7FCC402DF6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7E7ABF-A63C-7016-E94F-BEB11A2DFA29}"/>
              </a:ext>
            </a:extLst>
          </p:cNvPr>
          <p:cNvSpPr>
            <a:spLocks noGrp="1"/>
          </p:cNvSpPr>
          <p:nvPr>
            <p:ph type="title"/>
          </p:nvPr>
        </p:nvSpPr>
        <p:spPr>
          <a:xfrm>
            <a:off x="1417637" y="-1143000"/>
            <a:ext cx="7269161" cy="1143000"/>
          </a:xfrm>
        </p:spPr>
        <p:txBody>
          <a:bodyPr lIns="91425" tIns="91425" rIns="91425" bIns="91425" anchor="b" anchorCtr="0"/>
          <a:lstStyle/>
          <a:p>
            <a:pPr lvl="0"/>
            <a:r>
              <a:rPr lang="en-GB" b="1" u="sng" dirty="0">
                <a:solidFill>
                  <a:schemeClr val="tx1"/>
                </a:solidFill>
                <a:latin typeface="Calibri" panose="020F0502020204030204" pitchFamily="34" charset="0"/>
                <a:ea typeface="Calibri" panose="020F0502020204030204" pitchFamily="34" charset="0"/>
                <a:cs typeface="Calibri" panose="020F0502020204030204" pitchFamily="34" charset="0"/>
              </a:rPr>
              <a:t>White Paper on SEND reform 23/02/2026</a:t>
            </a:r>
          </a:p>
        </p:txBody>
      </p:sp>
      <p:pic>
        <p:nvPicPr>
          <p:cNvPr id="3" name="Picture 2">
            <a:hlinkClick r:id="rId2"/>
            <a:extLst>
              <a:ext uri="{FF2B5EF4-FFF2-40B4-BE49-F238E27FC236}">
                <a16:creationId xmlns:a16="http://schemas.microsoft.com/office/drawing/2014/main" id="{7A503C09-8C7D-ED9D-C0AE-27A5820F642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532183" y="0"/>
            <a:ext cx="4611818" cy="6862198"/>
          </a:xfrm>
          <a:prstGeom prst="rect">
            <a:avLst/>
          </a:prstGeom>
          <a:ln>
            <a:solidFill>
              <a:schemeClr val="tx1"/>
            </a:solidFill>
          </a:ln>
        </p:spPr>
      </p:pic>
      <p:sp>
        <p:nvSpPr>
          <p:cNvPr id="5" name="TextBox 4">
            <a:extLst>
              <a:ext uri="{FF2B5EF4-FFF2-40B4-BE49-F238E27FC236}">
                <a16:creationId xmlns:a16="http://schemas.microsoft.com/office/drawing/2014/main" id="{5F91225F-15DE-8C85-0E19-F4EA7E57B0EE}"/>
              </a:ext>
            </a:extLst>
          </p:cNvPr>
          <p:cNvSpPr txBox="1"/>
          <p:nvPr/>
        </p:nvSpPr>
        <p:spPr>
          <a:xfrm>
            <a:off x="0" y="618654"/>
            <a:ext cx="4572000" cy="2246769"/>
          </a:xfrm>
          <a:prstGeom prst="rect">
            <a:avLst/>
          </a:prstGeom>
          <a:noFill/>
        </p:spPr>
        <p:txBody>
          <a:bodyPr wrap="square">
            <a:spAutoFit/>
          </a:bodyPr>
          <a:lstStyle/>
          <a:p>
            <a:pPr lvl="0" algn="ctr"/>
            <a:r>
              <a:rPr lang="en-GB" sz="2800" b="1" u="sng" dirty="0">
                <a:solidFill>
                  <a:schemeClr val="tx1"/>
                </a:solidFill>
                <a:latin typeface="Calibri" panose="020F0502020204030204" pitchFamily="34" charset="0"/>
                <a:ea typeface="Calibri" panose="020F0502020204030204" pitchFamily="34" charset="0"/>
                <a:cs typeface="Calibri" panose="020F0502020204030204" pitchFamily="34" charset="0"/>
              </a:rPr>
              <a:t>White Paper on SEND reform 23/02/2026</a:t>
            </a:r>
          </a:p>
          <a:p>
            <a:pPr lvl="0" algn="ctr"/>
            <a:endParaRPr lang="en-GB" sz="2800" b="1" u="sng"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0" algn="ctr"/>
            <a:r>
              <a:rPr lang="en-GB" sz="2800" b="1" dirty="0">
                <a:solidFill>
                  <a:schemeClr val="tx1"/>
                </a:solidFill>
                <a:latin typeface="Calibri" panose="020F0502020204030204" pitchFamily="34" charset="0"/>
                <a:ea typeface="Calibri" panose="020F0502020204030204" pitchFamily="34" charset="0"/>
                <a:cs typeface="Calibri" panose="020F0502020204030204" pitchFamily="34" charset="0"/>
              </a:rPr>
              <a:t>Every Child Achieving </a:t>
            </a:r>
          </a:p>
          <a:p>
            <a:pPr lvl="0" algn="ctr"/>
            <a:r>
              <a:rPr lang="en-GB" sz="2800" b="1" dirty="0">
                <a:solidFill>
                  <a:schemeClr val="tx1"/>
                </a:solidFill>
                <a:latin typeface="Calibri" panose="020F0502020204030204" pitchFamily="34" charset="0"/>
                <a:ea typeface="Calibri" panose="020F0502020204030204" pitchFamily="34" charset="0"/>
                <a:cs typeface="Calibri" panose="020F0502020204030204" pitchFamily="34" charset="0"/>
              </a:rPr>
              <a:t>and Thriving</a:t>
            </a:r>
            <a:endPar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CD1F49F-CF32-ACBB-6957-638BD3828319}"/>
              </a:ext>
            </a:extLst>
          </p:cNvPr>
          <p:cNvSpPr txBox="1"/>
          <p:nvPr/>
        </p:nvSpPr>
        <p:spPr>
          <a:xfrm>
            <a:off x="1493912" y="4556033"/>
            <a:ext cx="1584176" cy="307777"/>
          </a:xfrm>
          <a:prstGeom prst="rect">
            <a:avLst/>
          </a:prstGeom>
          <a:noFill/>
        </p:spPr>
        <p:txBody>
          <a:bodyPr wrap="square">
            <a:spAutoFit/>
          </a:bodyPr>
          <a:lstStyle/>
          <a:p>
            <a:r>
              <a:rPr lang="en-GB" sz="1400" dirty="0">
                <a:effectLst/>
                <a:latin typeface="Aptos" panose="020B0004020202020204" pitchFamily="34" charset="0"/>
                <a:ea typeface="Aptos" panose="020B0004020202020204" pitchFamily="34" charset="0"/>
                <a:cs typeface="Times New Roman" panose="02020603050405020304" pitchFamily="18" charset="0"/>
              </a:rPr>
              <a:t>120 pages long</a:t>
            </a:r>
            <a:endParaRPr lang="en-GB" dirty="0"/>
          </a:p>
        </p:txBody>
      </p:sp>
      <p:sp>
        <p:nvSpPr>
          <p:cNvPr id="9" name="TextBox 8">
            <a:extLst>
              <a:ext uri="{FF2B5EF4-FFF2-40B4-BE49-F238E27FC236}">
                <a16:creationId xmlns:a16="http://schemas.microsoft.com/office/drawing/2014/main" id="{CF96BE3A-B7D3-665A-E783-AC16803C71A9}"/>
              </a:ext>
            </a:extLst>
          </p:cNvPr>
          <p:cNvSpPr txBox="1"/>
          <p:nvPr/>
        </p:nvSpPr>
        <p:spPr>
          <a:xfrm>
            <a:off x="251520" y="3684801"/>
            <a:ext cx="4176464" cy="400110"/>
          </a:xfrm>
          <a:prstGeom prst="rect">
            <a:avLst/>
          </a:prstGeom>
          <a:noFill/>
        </p:spPr>
        <p:txBody>
          <a:bodyPr wrap="square">
            <a:spAutoFit/>
          </a:bodyPr>
          <a:lstStyle/>
          <a:p>
            <a:r>
              <a:rPr lang="en-GB" sz="2000" b="1" u="sng"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2"/>
              </a:rPr>
              <a:t>Every Child Achieving and Thriving</a:t>
            </a:r>
            <a:r>
              <a:rPr lang="en-GB" sz="2000" dirty="0">
                <a:effectLst/>
                <a:latin typeface="Aptos" panose="020B0004020202020204" pitchFamily="34" charset="0"/>
                <a:ea typeface="Aptos" panose="020B0004020202020204" pitchFamily="34" charset="0"/>
                <a:cs typeface="Times New Roman" panose="02020603050405020304" pitchFamily="18" charset="0"/>
              </a:rPr>
              <a:t> </a:t>
            </a:r>
            <a:endParaRPr lang="en-GB" sz="2000" dirty="0"/>
          </a:p>
        </p:txBody>
      </p:sp>
    </p:spTree>
    <p:extLst>
      <p:ext uri="{BB962C8B-B14F-4D97-AF65-F5344CB8AC3E}">
        <p14:creationId xmlns:p14="http://schemas.microsoft.com/office/powerpoint/2010/main" val="142426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E3FDC-960D-40AE-3B27-D033E5913D76}"/>
              </a:ext>
            </a:extLst>
          </p:cNvPr>
          <p:cNvSpPr>
            <a:spLocks noGrp="1"/>
          </p:cNvSpPr>
          <p:nvPr>
            <p:ph type="title"/>
          </p:nvPr>
        </p:nvSpPr>
        <p:spPr>
          <a:xfrm>
            <a:off x="43799" y="442950"/>
            <a:ext cx="9100201" cy="1143000"/>
          </a:xfrm>
        </p:spPr>
        <p:txBody>
          <a:bodyPr/>
          <a:lstStyle/>
          <a:p>
            <a:pPr algn="ctr"/>
            <a:r>
              <a:rPr lang="en-GB" b="1" dirty="0">
                <a:effectLst>
                  <a:outerShdw blurRad="38100" dist="38100" dir="2700000" algn="tl">
                    <a:srgbClr val="000000">
                      <a:alpha val="43137"/>
                    </a:srgbClr>
                  </a:outerShdw>
                </a:effectLst>
              </a:rPr>
              <a:t>Experts at Hand</a:t>
            </a:r>
            <a:r>
              <a:rPr lang="en-GB" dirty="0">
                <a:effectLst>
                  <a:outerShdw blurRad="38100" dist="38100" dir="2700000" algn="tl">
                    <a:srgbClr val="000000">
                      <a:alpha val="43137"/>
                    </a:srgbClr>
                  </a:outerShdw>
                </a:effectLst>
              </a:rPr>
              <a:t> </a:t>
            </a:r>
          </a:p>
        </p:txBody>
      </p:sp>
      <p:sp>
        <p:nvSpPr>
          <p:cNvPr id="3" name="Text Placeholder 2">
            <a:extLst>
              <a:ext uri="{FF2B5EF4-FFF2-40B4-BE49-F238E27FC236}">
                <a16:creationId xmlns:a16="http://schemas.microsoft.com/office/drawing/2014/main" id="{3798C43F-0793-C713-1687-5D5FBEB36FFD}"/>
              </a:ext>
            </a:extLst>
          </p:cNvPr>
          <p:cNvSpPr>
            <a:spLocks noGrp="1"/>
          </p:cNvSpPr>
          <p:nvPr>
            <p:ph type="body" idx="1"/>
          </p:nvPr>
        </p:nvSpPr>
        <p:spPr>
          <a:xfrm>
            <a:off x="2843808" y="1571700"/>
            <a:ext cx="5807570" cy="3959225"/>
          </a:xfrm>
        </p:spPr>
        <p:txBody>
          <a:bodyPr/>
          <a:lstStyle/>
          <a:p>
            <a:pPr marL="203200" indent="0">
              <a:buNone/>
            </a:pPr>
            <a:r>
              <a:rPr lang="en-GB" sz="2800" dirty="0"/>
              <a:t>Expanding access to multiagency support in mainstream creating a new </a:t>
            </a:r>
            <a:r>
              <a:rPr lang="en-GB" sz="2800" b="1" dirty="0"/>
              <a:t>Experts at Hand </a:t>
            </a:r>
            <a:r>
              <a:rPr lang="en-GB" sz="2800" dirty="0"/>
              <a:t>service of speech and language therapists, Educational Psychologists and wider professionals to get support to children early.</a:t>
            </a:r>
          </a:p>
          <a:p>
            <a:pPr marL="203200" indent="0">
              <a:buNone/>
            </a:pPr>
            <a:endParaRPr lang="en-GB" dirty="0"/>
          </a:p>
        </p:txBody>
      </p:sp>
      <p:pic>
        <p:nvPicPr>
          <p:cNvPr id="5" name="Picture 4">
            <a:extLst>
              <a:ext uri="{FF2B5EF4-FFF2-40B4-BE49-F238E27FC236}">
                <a16:creationId xmlns:a16="http://schemas.microsoft.com/office/drawing/2014/main" id="{323308C1-9E97-BC12-EBCC-D228EFB87C0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16024" y="2714700"/>
            <a:ext cx="2627784" cy="1058957"/>
          </a:xfrm>
          <a:prstGeom prst="rect">
            <a:avLst/>
          </a:prstGeom>
        </p:spPr>
      </p:pic>
    </p:spTree>
    <p:extLst>
      <p:ext uri="{BB962C8B-B14F-4D97-AF65-F5344CB8AC3E}">
        <p14:creationId xmlns:p14="http://schemas.microsoft.com/office/powerpoint/2010/main" val="3998842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BD77A-C447-078F-0FBA-A51F1AF260F2}"/>
              </a:ext>
            </a:extLst>
          </p:cNvPr>
          <p:cNvSpPr>
            <a:spLocks noGrp="1"/>
          </p:cNvSpPr>
          <p:nvPr>
            <p:ph type="title"/>
          </p:nvPr>
        </p:nvSpPr>
        <p:spPr>
          <a:xfrm>
            <a:off x="0" y="726159"/>
            <a:ext cx="9143999" cy="1143000"/>
          </a:xfrm>
        </p:spPr>
        <p:txBody>
          <a:bodyPr/>
          <a:lstStyle/>
          <a:p>
            <a:pPr algn="ctr"/>
            <a:r>
              <a:rPr lang="en-GB" b="1" dirty="0">
                <a:effectLst>
                  <a:outerShdw blurRad="38100" dist="38100" dir="2700000" algn="tl">
                    <a:srgbClr val="000000">
                      <a:alpha val="43137"/>
                    </a:srgbClr>
                  </a:outerShdw>
                </a:effectLst>
              </a:rPr>
              <a:t>Support will be organised across two additional layers of support</a:t>
            </a:r>
            <a:r>
              <a:rPr lang="en-GB" dirty="0">
                <a:effectLst>
                  <a:outerShdw blurRad="38100" dist="38100" dir="2700000" algn="tl">
                    <a:srgbClr val="000000">
                      <a:alpha val="43137"/>
                    </a:srgbClr>
                  </a:outerShdw>
                </a:effectLst>
              </a:rPr>
              <a:t> </a:t>
            </a:r>
            <a:br>
              <a:rPr lang="en-GB" dirty="0"/>
            </a:br>
            <a:endParaRPr lang="en-GB" dirty="0"/>
          </a:p>
        </p:txBody>
      </p:sp>
      <p:sp>
        <p:nvSpPr>
          <p:cNvPr id="3" name="Text Placeholder 2">
            <a:extLst>
              <a:ext uri="{FF2B5EF4-FFF2-40B4-BE49-F238E27FC236}">
                <a16:creationId xmlns:a16="http://schemas.microsoft.com/office/drawing/2014/main" id="{6CF4D8F2-ED84-9A1D-4B53-818A726E8A4D}"/>
              </a:ext>
            </a:extLst>
          </p:cNvPr>
          <p:cNvSpPr>
            <a:spLocks noGrp="1"/>
          </p:cNvSpPr>
          <p:nvPr>
            <p:ph type="body" idx="1"/>
          </p:nvPr>
        </p:nvSpPr>
        <p:spPr>
          <a:xfrm>
            <a:off x="263855" y="2068607"/>
            <a:ext cx="4621791" cy="2469976"/>
          </a:xfrm>
          <a:ln>
            <a:solidFill>
              <a:schemeClr val="tx1"/>
            </a:solidFill>
          </a:ln>
        </p:spPr>
        <p:txBody>
          <a:bodyPr/>
          <a:lstStyle/>
          <a:p>
            <a:pPr>
              <a:lnSpc>
                <a:spcPct val="107000"/>
              </a:lnSpc>
              <a:spcAft>
                <a:spcPts val="800"/>
              </a:spcAft>
              <a:buNone/>
            </a:pPr>
            <a:r>
              <a:rPr lang="en-GB" sz="2000" b="1" i="1" kern="100" dirty="0">
                <a:latin typeface="Aptos" panose="020B0004020202020204" pitchFamily="34" charset="0"/>
                <a:ea typeface="Aptos" panose="020B0004020202020204" pitchFamily="34" charset="0"/>
                <a:cs typeface="Times New Roman" panose="02020603050405020304" pitchFamily="18" charset="0"/>
              </a:rPr>
              <a:t>Targeted</a:t>
            </a:r>
            <a:r>
              <a:rPr lang="en-GB" sz="2000" i="1" kern="100" dirty="0">
                <a:latin typeface="Aptos" panose="020B0004020202020204" pitchFamily="34" charset="0"/>
                <a:ea typeface="Aptos" panose="020B0004020202020204" pitchFamily="34" charset="0"/>
                <a:cs typeface="Times New Roman" panose="02020603050405020304" pitchFamily="18" charset="0"/>
              </a:rPr>
              <a:t> (including Targeted Plus)</a:t>
            </a:r>
            <a:r>
              <a:rPr lang="en-GB" sz="2000" kern="100" dirty="0">
                <a:latin typeface="Aptos" panose="020B0004020202020204" pitchFamily="34" charset="0"/>
                <a:ea typeface="Aptos" panose="020B0004020202020204" pitchFamily="34" charset="0"/>
                <a:cs typeface="Times New Roman" panose="02020603050405020304" pitchFamily="18" charset="0"/>
              </a:rPr>
              <a:t> will provide structured, evidence-based interventions within mainstream schools, drawing on the Experts at Hand service to involve education, health and care professionals, where needed. </a:t>
            </a:r>
          </a:p>
          <a:p>
            <a:endParaRPr lang="en-GB" sz="2000" dirty="0"/>
          </a:p>
        </p:txBody>
      </p:sp>
      <p:sp>
        <p:nvSpPr>
          <p:cNvPr id="4" name="Text Placeholder 3">
            <a:extLst>
              <a:ext uri="{FF2B5EF4-FFF2-40B4-BE49-F238E27FC236}">
                <a16:creationId xmlns:a16="http://schemas.microsoft.com/office/drawing/2014/main" id="{351964F3-FD00-BAE0-2E3C-EB083C52CB47}"/>
              </a:ext>
            </a:extLst>
          </p:cNvPr>
          <p:cNvSpPr>
            <a:spLocks noGrp="1"/>
          </p:cNvSpPr>
          <p:nvPr>
            <p:ph type="body" idx="2"/>
          </p:nvPr>
        </p:nvSpPr>
        <p:spPr>
          <a:xfrm>
            <a:off x="5141596" y="2068607"/>
            <a:ext cx="3654112" cy="2469976"/>
          </a:xfrm>
          <a:ln>
            <a:solidFill>
              <a:schemeClr val="tx1"/>
            </a:solidFill>
          </a:ln>
        </p:spPr>
        <p:txBody>
          <a:bodyPr/>
          <a:lstStyle/>
          <a:p>
            <a:pPr marL="177800" indent="0">
              <a:buNone/>
            </a:pPr>
            <a:r>
              <a:rPr lang="en-GB" sz="2000" i="1" kern="100" dirty="0">
                <a:latin typeface="Aptos" panose="020B0004020202020204" pitchFamily="34" charset="0"/>
                <a:ea typeface="Aptos" panose="020B0004020202020204" pitchFamily="34" charset="0"/>
                <a:cs typeface="Times New Roman" panose="02020603050405020304" pitchFamily="18" charset="0"/>
              </a:rPr>
              <a:t>The </a:t>
            </a:r>
            <a:r>
              <a:rPr lang="en-GB" sz="2000" b="1" i="1" kern="100" dirty="0">
                <a:latin typeface="Aptos" panose="020B0004020202020204" pitchFamily="34" charset="0"/>
                <a:ea typeface="Aptos" panose="020B0004020202020204" pitchFamily="34" charset="0"/>
                <a:cs typeface="Times New Roman" panose="02020603050405020304" pitchFamily="18" charset="0"/>
              </a:rPr>
              <a:t>Specialist</a:t>
            </a:r>
            <a:r>
              <a:rPr lang="en-GB" sz="2000" i="1" kern="100" dirty="0">
                <a:latin typeface="Aptos" panose="020B0004020202020204" pitchFamily="34" charset="0"/>
                <a:ea typeface="Aptos" panose="020B0004020202020204" pitchFamily="34" charset="0"/>
                <a:cs typeface="Times New Roman" panose="02020603050405020304" pitchFamily="18" charset="0"/>
              </a:rPr>
              <a:t> layer</a:t>
            </a:r>
            <a:r>
              <a:rPr lang="en-GB" sz="2000" kern="100" dirty="0">
                <a:latin typeface="Aptos" panose="020B0004020202020204" pitchFamily="34" charset="0"/>
                <a:ea typeface="Aptos" panose="020B0004020202020204" pitchFamily="34" charset="0"/>
                <a:cs typeface="Times New Roman" panose="02020603050405020304" pitchFamily="18" charset="0"/>
              </a:rPr>
              <a:t> will provide a higher level of provision for children with complex needs, through new Specialist Provision Packages, which will form the basis of EHCPs. </a:t>
            </a:r>
          </a:p>
          <a:p>
            <a:pPr marL="177800" indent="0">
              <a:buNone/>
            </a:pPr>
            <a:endParaRPr lang="en-GB" sz="2000" dirty="0"/>
          </a:p>
        </p:txBody>
      </p:sp>
      <p:sp>
        <p:nvSpPr>
          <p:cNvPr id="5" name="TextBox 4">
            <a:extLst>
              <a:ext uri="{FF2B5EF4-FFF2-40B4-BE49-F238E27FC236}">
                <a16:creationId xmlns:a16="http://schemas.microsoft.com/office/drawing/2014/main" id="{D1BB5DA8-C71F-46F1-C704-B37C35AD9A6C}"/>
              </a:ext>
            </a:extLst>
          </p:cNvPr>
          <p:cNvSpPr txBox="1"/>
          <p:nvPr/>
        </p:nvSpPr>
        <p:spPr>
          <a:xfrm>
            <a:off x="292549" y="4734583"/>
            <a:ext cx="8503159" cy="1846659"/>
          </a:xfrm>
          <a:prstGeom prst="rect">
            <a:avLst/>
          </a:prstGeom>
          <a:noFill/>
        </p:spPr>
        <p:txBody>
          <a:bodyPr wrap="square" rtlCol="0">
            <a:spAutoFit/>
          </a:bodyPr>
          <a:lstStyle/>
          <a:p>
            <a:r>
              <a:rPr lang="en-GB" sz="2000" dirty="0"/>
              <a:t>For every child receiving Targeted or Specialist support, regardless of their educational setting, schools will be required to develop an Individual Support Plan. This plan will describe the child’s day-to-day educational provision and the support required and will be created collaboratively with parents.</a:t>
            </a:r>
          </a:p>
          <a:p>
            <a:endParaRPr lang="en-GB" dirty="0"/>
          </a:p>
        </p:txBody>
      </p:sp>
    </p:spTree>
    <p:extLst>
      <p:ext uri="{BB962C8B-B14F-4D97-AF65-F5344CB8AC3E}">
        <p14:creationId xmlns:p14="http://schemas.microsoft.com/office/powerpoint/2010/main" val="1955078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7B04D-29D7-C86D-CB09-55B333236E26}"/>
              </a:ext>
            </a:extLst>
          </p:cNvPr>
          <p:cNvSpPr>
            <a:spLocks noGrp="1"/>
          </p:cNvSpPr>
          <p:nvPr>
            <p:ph type="title"/>
          </p:nvPr>
        </p:nvSpPr>
        <p:spPr>
          <a:xfrm>
            <a:off x="0" y="476672"/>
            <a:ext cx="9144000" cy="1143000"/>
          </a:xfrm>
        </p:spPr>
        <p:txBody>
          <a:bodyPr/>
          <a:lstStyle/>
          <a:p>
            <a:pPr algn="ctr"/>
            <a:r>
              <a:rPr lang="en-GB" b="1" dirty="0">
                <a:effectLst>
                  <a:outerShdw blurRad="38100" dist="38100" dir="2700000" algn="tl">
                    <a:srgbClr val="000000">
                      <a:alpha val="43137"/>
                    </a:srgbClr>
                  </a:outerShdw>
                </a:effectLst>
              </a:rPr>
              <a:t>Code Of Practice</a:t>
            </a:r>
            <a:endParaRPr lang="en-GB" dirty="0">
              <a:effectLst>
                <a:outerShdw blurRad="38100" dist="38100" dir="2700000" algn="tl">
                  <a:srgbClr val="000000">
                    <a:alpha val="43137"/>
                  </a:srgbClr>
                </a:outerShdw>
              </a:effectLst>
            </a:endParaRPr>
          </a:p>
        </p:txBody>
      </p:sp>
      <p:sp>
        <p:nvSpPr>
          <p:cNvPr id="3" name="Text Placeholder 2">
            <a:extLst>
              <a:ext uri="{FF2B5EF4-FFF2-40B4-BE49-F238E27FC236}">
                <a16:creationId xmlns:a16="http://schemas.microsoft.com/office/drawing/2014/main" id="{48F71015-4039-96E5-9292-1C05BB320D74}"/>
              </a:ext>
            </a:extLst>
          </p:cNvPr>
          <p:cNvSpPr>
            <a:spLocks noGrp="1"/>
          </p:cNvSpPr>
          <p:nvPr>
            <p:ph type="body" idx="1"/>
          </p:nvPr>
        </p:nvSpPr>
        <p:spPr>
          <a:xfrm>
            <a:off x="431540" y="1619672"/>
            <a:ext cx="8280919" cy="4785395"/>
          </a:xfrm>
        </p:spPr>
        <p:txBody>
          <a:bodyPr/>
          <a:lstStyle/>
          <a:p>
            <a:pPr marL="203200" indent="0">
              <a:buNone/>
            </a:pPr>
            <a:r>
              <a:rPr lang="en-GB" sz="2800" dirty="0"/>
              <a:t>We will update the SEND Code of Practice to clarify the responsibilities of education settings and local partners, as well as make the guidance easier to use and navigate. In this update, we will place a stronger emphasis on an evidence-based, “support first” approach as part of a whole-setting commitment to inclusion. The National Inclusion Standards will provide a clear framework for how the updated Code should be delivered in practice.</a:t>
            </a:r>
          </a:p>
          <a:p>
            <a:endParaRPr lang="en-GB" dirty="0"/>
          </a:p>
        </p:txBody>
      </p:sp>
    </p:spTree>
    <p:extLst>
      <p:ext uri="{BB962C8B-B14F-4D97-AF65-F5344CB8AC3E}">
        <p14:creationId xmlns:p14="http://schemas.microsoft.com/office/powerpoint/2010/main" val="4156929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0120B8-1A73-FF72-22E2-1A775866F78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8750" y="1121719"/>
            <a:ext cx="8886500" cy="4614561"/>
          </a:xfrm>
          <a:prstGeom prst="rect">
            <a:avLst/>
          </a:prstGeom>
          <a:noFill/>
          <a:ln>
            <a:noFill/>
          </a:ln>
        </p:spPr>
      </p:pic>
      <p:sp>
        <p:nvSpPr>
          <p:cNvPr id="2" name="Title 1">
            <a:extLst>
              <a:ext uri="{FF2B5EF4-FFF2-40B4-BE49-F238E27FC236}">
                <a16:creationId xmlns:a16="http://schemas.microsoft.com/office/drawing/2014/main" id="{6C588D0F-7243-9067-4100-9235C15FBB7B}"/>
              </a:ext>
            </a:extLst>
          </p:cNvPr>
          <p:cNvSpPr>
            <a:spLocks noGrp="1"/>
          </p:cNvSpPr>
          <p:nvPr>
            <p:ph type="title"/>
          </p:nvPr>
        </p:nvSpPr>
        <p:spPr>
          <a:xfrm>
            <a:off x="1417637" y="-1143000"/>
            <a:ext cx="7269161" cy="1143000"/>
          </a:xfrm>
        </p:spPr>
        <p:txBody>
          <a:bodyPr lIns="91425" tIns="91425" rIns="91425" bIns="91425" anchor="b" anchorCtr="0"/>
          <a:lstStyle/>
          <a:p>
            <a:r>
              <a:rPr lang="en-GB" dirty="0"/>
              <a:t>Layers of support</a:t>
            </a:r>
          </a:p>
        </p:txBody>
      </p:sp>
    </p:spTree>
    <p:extLst>
      <p:ext uri="{BB962C8B-B14F-4D97-AF65-F5344CB8AC3E}">
        <p14:creationId xmlns:p14="http://schemas.microsoft.com/office/powerpoint/2010/main" val="462452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5" name="Title 4">
            <a:extLst>
              <a:ext uri="{FF2B5EF4-FFF2-40B4-BE49-F238E27FC236}">
                <a16:creationId xmlns:a16="http://schemas.microsoft.com/office/drawing/2014/main" id="{24745B97-C36C-408C-9CCD-6A44194C34D2}"/>
              </a:ext>
            </a:extLst>
          </p:cNvPr>
          <p:cNvSpPr>
            <a:spLocks noGrp="1"/>
          </p:cNvSpPr>
          <p:nvPr>
            <p:ph type="ctrTitle"/>
          </p:nvPr>
        </p:nvSpPr>
        <p:spPr>
          <a:xfrm>
            <a:off x="1177546" y="3226016"/>
            <a:ext cx="7013447" cy="2399815"/>
          </a:xfrm>
        </p:spPr>
        <p:txBody>
          <a:bodyPr/>
          <a:lstStyle/>
          <a:p>
            <a:r>
              <a:rPr lang="en-GB" dirty="0">
                <a:solidFill>
                  <a:schemeClr val="tx1"/>
                </a:solidFill>
              </a:rPr>
              <a:t>Safeguarding Update</a:t>
            </a:r>
            <a:br>
              <a:rPr lang="en-GB" dirty="0">
                <a:solidFill>
                  <a:schemeClr val="tx1"/>
                </a:solidFill>
              </a:rPr>
            </a:br>
            <a:br>
              <a:rPr lang="en-GB" sz="2000" dirty="0">
                <a:solidFill>
                  <a:schemeClr val="tx1"/>
                </a:solidFill>
              </a:rPr>
            </a:br>
            <a:r>
              <a:rPr lang="en-GB" sz="2000" dirty="0">
                <a:solidFill>
                  <a:schemeClr val="bg1">
                    <a:lumMod val="65000"/>
                  </a:schemeClr>
                </a:solidFill>
              </a:rPr>
              <a:t>Sadie Holloway</a:t>
            </a:r>
            <a:br>
              <a:rPr lang="en-GB" sz="2000" dirty="0">
                <a:solidFill>
                  <a:schemeClr val="bg1">
                    <a:lumMod val="65000"/>
                  </a:schemeClr>
                </a:solidFill>
              </a:rPr>
            </a:br>
            <a:r>
              <a:rPr lang="en-GB" sz="2000" dirty="0">
                <a:solidFill>
                  <a:schemeClr val="bg1">
                    <a:lumMod val="65000"/>
                  </a:schemeClr>
                </a:solidFill>
              </a:rPr>
              <a:t>Learning Advocate –DSL </a:t>
            </a:r>
            <a:br>
              <a:rPr lang="en-GB" sz="2000" dirty="0">
                <a:solidFill>
                  <a:schemeClr val="bg1">
                    <a:lumMod val="65000"/>
                  </a:schemeClr>
                </a:solidFill>
              </a:rPr>
            </a:br>
            <a:r>
              <a:rPr lang="en-GB" sz="2000" dirty="0">
                <a:solidFill>
                  <a:schemeClr val="bg1">
                    <a:lumMod val="65000"/>
                  </a:schemeClr>
                </a:solidFill>
              </a:rPr>
              <a:t>Worcestershire Virtual School</a:t>
            </a:r>
            <a:endParaRPr lang="en-US" sz="2000" dirty="0">
              <a:solidFill>
                <a:schemeClr val="tx1"/>
              </a:solidFill>
            </a:endParaRPr>
          </a:p>
        </p:txBody>
      </p:sp>
      <p:pic>
        <p:nvPicPr>
          <p:cNvPr id="8" name="Picture 7">
            <a:extLst>
              <a:ext uri="{FF2B5EF4-FFF2-40B4-BE49-F238E27FC236}">
                <a16:creationId xmlns:a16="http://schemas.microsoft.com/office/drawing/2014/main" id="{B63678BB-86A2-80A2-5A1E-7799682318A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123728" y="1052737"/>
            <a:ext cx="5121084" cy="1379340"/>
          </a:xfrm>
          <a:prstGeom prst="rect">
            <a:avLst/>
          </a:prstGeom>
        </p:spPr>
      </p:pic>
    </p:spTree>
    <p:extLst>
      <p:ext uri="{BB962C8B-B14F-4D97-AF65-F5344CB8AC3E}">
        <p14:creationId xmlns:p14="http://schemas.microsoft.com/office/powerpoint/2010/main" val="3943246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title="Title"/>
          <p:cNvSpPr txBox="1">
            <a:spLocks noGrp="1"/>
          </p:cNvSpPr>
          <p:nvPr>
            <p:ph type="ctrTitle"/>
          </p:nvPr>
        </p:nvSpPr>
        <p:spPr>
          <a:xfrm>
            <a:off x="360363" y="260648"/>
            <a:ext cx="8423274" cy="1440160"/>
          </a:xfrm>
          <a:prstGeom prst="rect">
            <a:avLst/>
          </a:prstGeom>
          <a:noFill/>
          <a:ln>
            <a:noFill/>
          </a:ln>
        </p:spPr>
        <p:txBody>
          <a:bodyPr lIns="36000" tIns="36000" rIns="36000" bIns="36000" anchor="ctr" anchorCtr="0">
            <a:noAutofit/>
          </a:bodyPr>
          <a:lstStyle/>
          <a:p>
            <a:r>
              <a:rPr lang="en-GB" sz="4000" dirty="0">
                <a:solidFill>
                  <a:schemeClr val="accent4"/>
                </a:solidFill>
              </a:rPr>
              <a:t>Agenda</a:t>
            </a:r>
            <a:endParaRPr lang="en-US" sz="4000" i="1" dirty="0">
              <a:solidFill>
                <a:schemeClr val="accent4"/>
              </a:solidFill>
              <a:effectLst/>
            </a:endParaRPr>
          </a:p>
        </p:txBody>
      </p:sp>
      <p:pic>
        <p:nvPicPr>
          <p:cNvPr id="2" name="Picture 1">
            <a:extLst>
              <a:ext uri="{FF2B5EF4-FFF2-40B4-BE49-F238E27FC236}">
                <a16:creationId xmlns:a16="http://schemas.microsoft.com/office/drawing/2014/main" id="{744ECBFB-0FC6-7D04-45B1-BA69E2AE6FE1}"/>
              </a:ext>
              <a:ext uri="{C183D7F6-B498-43B3-948B-1728B52AA6E4}">
                <adec:decorative xmlns:adec="http://schemas.microsoft.com/office/drawing/2017/decorative" val="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411760" y="5157192"/>
            <a:ext cx="4320480" cy="1218456"/>
          </a:xfrm>
          <a:prstGeom prst="rect">
            <a:avLst/>
          </a:prstGeom>
          <a:noFill/>
          <a:ln>
            <a:noFill/>
          </a:ln>
        </p:spPr>
      </p:pic>
      <p:sp>
        <p:nvSpPr>
          <p:cNvPr id="4" name="TextBox 3">
            <a:extLst>
              <a:ext uri="{FF2B5EF4-FFF2-40B4-BE49-F238E27FC236}">
                <a16:creationId xmlns:a16="http://schemas.microsoft.com/office/drawing/2014/main" id="{220017B4-5C68-5A3B-66E5-BF12490A9A2B}"/>
              </a:ext>
            </a:extLst>
          </p:cNvPr>
          <p:cNvSpPr txBox="1"/>
          <p:nvPr/>
        </p:nvSpPr>
        <p:spPr>
          <a:xfrm>
            <a:off x="179512" y="1556792"/>
            <a:ext cx="9144000" cy="4062651"/>
          </a:xfrm>
          <a:prstGeom prst="rect">
            <a:avLst/>
          </a:prstGeom>
          <a:noFill/>
        </p:spPr>
        <p:txBody>
          <a:bodyPr wrap="square">
            <a:spAutoFit/>
          </a:bodyPr>
          <a:lstStyle/>
          <a:p>
            <a:pPr marL="342900" lvl="0" indent="-342900">
              <a:buSzPts val="1000"/>
              <a:buFont typeface="Symbol" panose="05050102010706020507" pitchFamily="18" charset="2"/>
              <a:buChar char=""/>
              <a:tabLst>
                <a:tab pos="457200" algn="l"/>
              </a:tabLst>
            </a:pPr>
            <a:endParaRPr lang="en-GB" sz="2000" b="1" dirty="0">
              <a:effectLst/>
              <a:latin typeface="Aptos" panose="020B0004020202020204" pitchFamily="34" charset="0"/>
              <a:ea typeface="Times New Roman" panose="02020603050405020304" pitchFamily="18"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2000" b="1" dirty="0">
                <a:latin typeface="Aptos" panose="020B0004020202020204" pitchFamily="34" charset="0"/>
                <a:ea typeface="Times New Roman" panose="02020603050405020304" pitchFamily="18" charset="0"/>
                <a:cs typeface="Aptos" panose="020B0004020202020204" pitchFamily="34" charset="0"/>
              </a:rPr>
              <a:t>Transition Support – Rachel Reed, WVS Learning Advocate</a:t>
            </a:r>
            <a:endParaRPr lang="en-GB" sz="2000" b="1" dirty="0">
              <a:effectLst/>
              <a:latin typeface="Aptos" panose="020B0004020202020204" pitchFamily="34" charset="0"/>
              <a:ea typeface="Times New Roman" panose="02020603050405020304" pitchFamily="18" charset="0"/>
              <a:cs typeface="Aptos" panose="020B0004020202020204" pitchFamily="34" charset="0"/>
            </a:endParaRPr>
          </a:p>
          <a:p>
            <a:pPr marL="342900" lvl="0" indent="-342900">
              <a:buSzPts val="1000"/>
              <a:buFont typeface="Symbol" panose="05050102010706020507" pitchFamily="18" charset="2"/>
              <a:buChar char=""/>
              <a:tabLst>
                <a:tab pos="457200" algn="l"/>
              </a:tabLst>
            </a:pPr>
            <a:endParaRPr lang="en-GB" sz="2000" b="1" dirty="0">
              <a:effectLst/>
              <a:latin typeface="Aptos" panose="020B0004020202020204" pitchFamily="34" charset="0"/>
              <a:ea typeface="Aptos" panose="020B0004020202020204" pitchFamily="34" charset="0"/>
              <a:cs typeface="Aptos" panose="020B0004020202020204" pitchFamily="34" charset="0"/>
            </a:endParaRPr>
          </a:p>
          <a:p>
            <a:pPr marL="342900" indent="-342900">
              <a:buFont typeface="Arial" panose="020B0604020202020204" pitchFamily="34" charset="0"/>
              <a:buChar char="•"/>
              <a:tabLst>
                <a:tab pos="457200" algn="l"/>
              </a:tabLst>
            </a:pPr>
            <a:r>
              <a:rPr lang="en-GB" sz="2000" b="1" dirty="0">
                <a:latin typeface="Aptos" panose="020B0004020202020204" pitchFamily="34" charset="0"/>
                <a:ea typeface="Times New Roman" panose="02020603050405020304" pitchFamily="18" charset="0"/>
                <a:cs typeface="Times New Roman" panose="02020603050405020304" pitchFamily="18" charset="0"/>
              </a:rPr>
              <a:t>SEND update (SEND White Paper)– Mary Williams, WVS SEND Lead</a:t>
            </a:r>
          </a:p>
          <a:p>
            <a:pPr marL="342900" lvl="0" indent="-342900">
              <a:buFont typeface="Arial" panose="020B0604020202020204" pitchFamily="34" charset="0"/>
              <a:buChar char="•"/>
              <a:tabLst>
                <a:tab pos="457200" algn="l"/>
              </a:tabLst>
            </a:pPr>
            <a:endParaRPr lang="en-GB" sz="2000" b="1" i="0" dirty="0">
              <a:effectLst/>
              <a:latin typeface="Aptos" panose="020B0004020202020204" pitchFamily="34" charset="0"/>
            </a:endParaRPr>
          </a:p>
          <a:p>
            <a:pPr marL="342900" lvl="0" indent="-342900">
              <a:buSzPts val="1000"/>
              <a:buFont typeface="Symbol" panose="05050102010706020507" pitchFamily="18" charset="2"/>
              <a:buChar char=""/>
              <a:tabLst>
                <a:tab pos="457200" algn="l"/>
              </a:tabLst>
            </a:pPr>
            <a:r>
              <a:rPr lang="en-GB" sz="2000" b="1" dirty="0">
                <a:latin typeface="Aptos" panose="020B0004020202020204" pitchFamily="34" charset="0"/>
                <a:ea typeface="Times New Roman" panose="02020603050405020304" pitchFamily="18" charset="0"/>
                <a:cs typeface="Times New Roman" panose="02020603050405020304" pitchFamily="18" charset="0"/>
              </a:rPr>
              <a:t>Safeguarding update – </a:t>
            </a:r>
            <a:r>
              <a:rPr lang="en-GB" sz="2000" b="1" dirty="0">
                <a:latin typeface="Aptos" panose="020B0004020202020204" pitchFamily="34" charset="0"/>
                <a:ea typeface="Times New Roman" panose="02020603050405020304" pitchFamily="18" charset="0"/>
                <a:cs typeface="Aptos" panose="020B0004020202020204" pitchFamily="34" charset="0"/>
              </a:rPr>
              <a:t>Rachel Reed, WVS Learning Advocate</a:t>
            </a:r>
          </a:p>
          <a:p>
            <a:pPr marL="342900" lvl="0" indent="-342900">
              <a:buSzPts val="1000"/>
              <a:buFont typeface="Symbol" panose="05050102010706020507" pitchFamily="18" charset="2"/>
              <a:buChar char=""/>
              <a:tabLst>
                <a:tab pos="457200" algn="l"/>
              </a:tabLst>
            </a:pPr>
            <a:endParaRPr lang="en-GB" sz="2000" b="1" dirty="0">
              <a:latin typeface="Aptos" panose="020B0004020202020204" pitchFamily="34" charset="0"/>
              <a:ea typeface="Times New Roman" panose="02020603050405020304" pitchFamily="18" charset="0"/>
              <a:cs typeface="Aptos" panose="020B0004020202020204" pitchFamily="34" charset="0"/>
            </a:endParaRPr>
          </a:p>
          <a:p>
            <a:pPr marL="342900" indent="-342900">
              <a:buSzPts val="1000"/>
              <a:buFont typeface="Symbol" panose="05050102010706020507" pitchFamily="18" charset="2"/>
              <a:buChar char=""/>
              <a:tabLst>
                <a:tab pos="457200" algn="l"/>
              </a:tabLst>
            </a:pPr>
            <a:r>
              <a:rPr lang="en-GB" sz="2000" b="1" dirty="0">
                <a:latin typeface="Aptos" panose="020B0004020202020204" pitchFamily="34" charset="0"/>
                <a:ea typeface="Times New Roman" panose="02020603050405020304" pitchFamily="18" charset="0"/>
                <a:cs typeface="Aptos" panose="020B0004020202020204" pitchFamily="34" charset="0"/>
              </a:rPr>
              <a:t>Language that Cares; writing the PEP to the child/young person – Kerry Lawrence, VSDHT</a:t>
            </a:r>
          </a:p>
          <a:p>
            <a:pPr marL="342900" lvl="0" indent="-342900">
              <a:buFont typeface="Arial" panose="020B0604020202020204" pitchFamily="34" charset="0"/>
              <a:buChar char="•"/>
              <a:tabLst>
                <a:tab pos="457200" algn="l"/>
              </a:tabLst>
            </a:pPr>
            <a:endParaRPr lang="en-GB" sz="2000" b="1"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en-GB" sz="2000" b="1" dirty="0">
                <a:effectLst/>
                <a:latin typeface="Aptos" panose="020B0004020202020204" pitchFamily="34" charset="0"/>
                <a:ea typeface="Times New Roman" panose="02020603050405020304" pitchFamily="18" charset="0"/>
                <a:cs typeface="Times New Roman" panose="02020603050405020304" pitchFamily="18" charset="0"/>
              </a:rPr>
              <a:t>PEP updates, notices and questions</a:t>
            </a:r>
            <a:r>
              <a:rPr lang="en-GB" sz="2000" dirty="0">
                <a:effectLst/>
                <a:latin typeface="Aptos" panose="020B0004020202020204" pitchFamily="34" charset="0"/>
                <a:ea typeface="Times New Roman" panose="02020603050405020304" pitchFamily="18" charset="0"/>
                <a:cs typeface="Times New Roman" panose="02020603050405020304" pitchFamily="18" charset="0"/>
              </a:rPr>
              <a:t> – </a:t>
            </a:r>
            <a:r>
              <a:rPr lang="en-GB" sz="2000" b="1" dirty="0">
                <a:effectLst/>
                <a:latin typeface="Aptos" panose="020B0004020202020204" pitchFamily="34" charset="0"/>
                <a:ea typeface="Times New Roman" panose="02020603050405020304" pitchFamily="18" charset="0"/>
                <a:cs typeface="Times New Roman" panose="02020603050405020304" pitchFamily="18" charset="0"/>
              </a:rPr>
              <a:t>Rachel Reed, WVS Learning Advocate</a:t>
            </a:r>
            <a:endParaRPr lang="en-GB" sz="2000" b="1" dirty="0">
              <a:effectLst/>
              <a:latin typeface="Aptos" panose="020B0004020202020204" pitchFamily="34" charset="0"/>
              <a:ea typeface="Aptos" panose="020B0004020202020204" pitchFamily="34" charset="0"/>
              <a:cs typeface="Times New Roman" panose="02020603050405020304" pitchFamily="18" charset="0"/>
            </a:endParaRPr>
          </a:p>
          <a:p>
            <a:endParaRPr lang="en-GB" sz="1800" b="1" dirty="0">
              <a:solidFill>
                <a:schemeClr val="tx1"/>
              </a:solidFill>
            </a:endParaRPr>
          </a:p>
        </p:txBody>
      </p:sp>
    </p:spTree>
    <p:extLst>
      <p:ext uri="{BB962C8B-B14F-4D97-AF65-F5344CB8AC3E}">
        <p14:creationId xmlns:p14="http://schemas.microsoft.com/office/powerpoint/2010/main" val="24703033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EB0413D0-75B4-5AF3-9D8E-F71570A3471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6C53C58-4946-8A6B-D48F-64BA00F94B49}"/>
              </a:ext>
            </a:extLst>
          </p:cNvPr>
          <p:cNvSpPr>
            <a:spLocks noGrp="1"/>
          </p:cNvSpPr>
          <p:nvPr>
            <p:ph type="ctrTitle"/>
          </p:nvPr>
        </p:nvSpPr>
        <p:spPr>
          <a:xfrm>
            <a:off x="338834" y="692696"/>
            <a:ext cx="8496944" cy="360040"/>
          </a:xfrm>
        </p:spPr>
        <p:txBody>
          <a:bodyPr/>
          <a:lstStyle/>
          <a:p>
            <a:pPr algn="l"/>
            <a:r>
              <a:rPr lang="en-GB" sz="2800" dirty="0">
                <a:solidFill>
                  <a:schemeClr val="tx1"/>
                </a:solidFill>
              </a:rPr>
              <a:t>The rising threat of ‘Com Networks’ </a:t>
            </a:r>
            <a:endParaRPr lang="en-US" sz="2800" dirty="0">
              <a:solidFill>
                <a:schemeClr val="tx1"/>
              </a:solidFill>
            </a:endParaRPr>
          </a:p>
        </p:txBody>
      </p:sp>
      <p:sp>
        <p:nvSpPr>
          <p:cNvPr id="13" name="TextBox 12">
            <a:extLst>
              <a:ext uri="{FF2B5EF4-FFF2-40B4-BE49-F238E27FC236}">
                <a16:creationId xmlns:a16="http://schemas.microsoft.com/office/drawing/2014/main" id="{2E81E987-AB0E-63FF-D28E-B2450D24AD27}"/>
              </a:ext>
            </a:extLst>
          </p:cNvPr>
          <p:cNvSpPr txBox="1"/>
          <p:nvPr/>
        </p:nvSpPr>
        <p:spPr>
          <a:xfrm>
            <a:off x="338834" y="1196752"/>
            <a:ext cx="8481638" cy="4801314"/>
          </a:xfrm>
          <a:prstGeom prst="rect">
            <a:avLst/>
          </a:prstGeom>
          <a:noFill/>
        </p:spPr>
        <p:txBody>
          <a:bodyPr wrap="square">
            <a:spAutoFit/>
          </a:bodyPr>
          <a:lstStyle/>
          <a:p>
            <a:r>
              <a:rPr lang="en-US" sz="1800" dirty="0"/>
              <a:t>Online collectives of individuals who work together or compete on chat platforms to cause harm and commit crimes. They do this to make money, gain notoriety and/or to promote their ideologies. </a:t>
            </a:r>
          </a:p>
          <a:p>
            <a:endParaRPr lang="en-US" sz="1800" dirty="0"/>
          </a:p>
          <a:p>
            <a:r>
              <a:rPr lang="en-US" sz="1800" dirty="0"/>
              <a:t>Offenders collaborate or compete to cause harm across a broad spectrum of criminality - both on and offline - including cyber, fraud, extremism, serious violence, and child sexual abuse.</a:t>
            </a:r>
            <a:endParaRPr lang="en-US" sz="2400" dirty="0"/>
          </a:p>
          <a:p>
            <a:endParaRPr lang="en-US" sz="1800" dirty="0"/>
          </a:p>
          <a:p>
            <a:r>
              <a:rPr lang="en-US" sz="1800" dirty="0"/>
              <a:t>Offenders groom, coerce and blackmail victims to encourage:</a:t>
            </a:r>
          </a:p>
          <a:p>
            <a:pPr marL="542925" indent="173038">
              <a:buFont typeface="Arial" panose="020B0604020202020204" pitchFamily="34" charset="0"/>
              <a:buChar char="•"/>
            </a:pPr>
            <a:r>
              <a:rPr lang="en-US" sz="1800" dirty="0"/>
              <a:t>Self harm and suicide</a:t>
            </a:r>
          </a:p>
          <a:p>
            <a:pPr marL="542925" indent="173038">
              <a:buFont typeface="Arial" panose="020B0604020202020204" pitchFamily="34" charset="0"/>
              <a:buChar char="•"/>
            </a:pPr>
            <a:r>
              <a:rPr lang="en-US" sz="1800" dirty="0"/>
              <a:t>Sexual exploitation- degradation and humiliation</a:t>
            </a:r>
          </a:p>
          <a:p>
            <a:pPr marL="542925" indent="173038">
              <a:buFont typeface="Arial" panose="020B0604020202020204" pitchFamily="34" charset="0"/>
              <a:buChar char="•"/>
            </a:pPr>
            <a:r>
              <a:rPr lang="en-US" sz="1800" dirty="0"/>
              <a:t>Terrorism and mass violence</a:t>
            </a:r>
          </a:p>
          <a:p>
            <a:pPr marL="542925" indent="173038">
              <a:buFont typeface="Arial" panose="020B0604020202020204" pitchFamily="34" charset="0"/>
              <a:buChar char="•"/>
            </a:pPr>
            <a:r>
              <a:rPr lang="en-US" sz="1800" dirty="0"/>
              <a:t>Hazing/physical attacks </a:t>
            </a:r>
          </a:p>
          <a:p>
            <a:pPr marL="542925" indent="173038">
              <a:buFont typeface="Arial" panose="020B0604020202020204" pitchFamily="34" charset="0"/>
              <a:buChar char="•"/>
            </a:pPr>
            <a:r>
              <a:rPr lang="en-US" sz="1800" dirty="0"/>
              <a:t>Animal abuse</a:t>
            </a:r>
          </a:p>
          <a:p>
            <a:pPr marL="542925" indent="173038">
              <a:buFont typeface="Arial" panose="020B0604020202020204" pitchFamily="34" charset="0"/>
              <a:buChar char="•"/>
            </a:pPr>
            <a:r>
              <a:rPr lang="en-US" sz="1800" dirty="0"/>
              <a:t>Arson</a:t>
            </a:r>
          </a:p>
          <a:p>
            <a:endParaRPr lang="en-US" sz="1800" dirty="0"/>
          </a:p>
          <a:p>
            <a:r>
              <a:rPr lang="en-US" sz="1800" dirty="0"/>
              <a:t>Much of which is live streamed and shared.</a:t>
            </a:r>
          </a:p>
        </p:txBody>
      </p:sp>
      <p:pic>
        <p:nvPicPr>
          <p:cNvPr id="14" name="Picture 13">
            <a:extLst>
              <a:ext uri="{FF2B5EF4-FFF2-40B4-BE49-F238E27FC236}">
                <a16:creationId xmlns:a16="http://schemas.microsoft.com/office/drawing/2014/main" id="{DD3F33A4-2931-7EC2-DDF2-6C0F3BA04405}"/>
              </a:ext>
              <a:ext uri="{C183D7F6-B498-43B3-948B-1728B52AA6E4}">
                <adec:decorative xmlns:adec="http://schemas.microsoft.com/office/drawing/2017/decorative" val="1"/>
              </a:ext>
            </a:extLst>
          </p:cNvPr>
          <p:cNvPicPr>
            <a:picLocks noChangeAspect="1"/>
          </p:cNvPicPr>
          <p:nvPr/>
        </p:nvPicPr>
        <p:blipFill>
          <a:blip r:embed="rId3"/>
          <a:srcRect l="24931" t="4961"/>
          <a:stretch>
            <a:fillRect/>
          </a:stretch>
        </p:blipFill>
        <p:spPr>
          <a:xfrm>
            <a:off x="6372200" y="4221088"/>
            <a:ext cx="2601838" cy="1950394"/>
          </a:xfrm>
          <a:prstGeom prst="rect">
            <a:avLst/>
          </a:prstGeom>
        </p:spPr>
      </p:pic>
      <p:pic>
        <p:nvPicPr>
          <p:cNvPr id="16" name="Picture 15">
            <a:extLst>
              <a:ext uri="{FF2B5EF4-FFF2-40B4-BE49-F238E27FC236}">
                <a16:creationId xmlns:a16="http://schemas.microsoft.com/office/drawing/2014/main" id="{D9452808-F9CF-0AE9-148F-1E8FFF2A909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380312" y="3600374"/>
            <a:ext cx="1593726" cy="620714"/>
          </a:xfrm>
          <a:prstGeom prst="rect">
            <a:avLst/>
          </a:prstGeom>
        </p:spPr>
      </p:pic>
    </p:spTree>
    <p:extLst>
      <p:ext uri="{BB962C8B-B14F-4D97-AF65-F5344CB8AC3E}">
        <p14:creationId xmlns:p14="http://schemas.microsoft.com/office/powerpoint/2010/main" val="3393847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49BE436E-66E9-87E0-1EDA-EB689738D60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060CDB0-6F64-9DD9-E0DD-A561CE67C9FE}"/>
              </a:ext>
            </a:extLst>
          </p:cNvPr>
          <p:cNvSpPr>
            <a:spLocks noGrp="1"/>
          </p:cNvSpPr>
          <p:nvPr>
            <p:ph type="ctrTitle"/>
          </p:nvPr>
        </p:nvSpPr>
        <p:spPr>
          <a:xfrm>
            <a:off x="338834" y="1052736"/>
            <a:ext cx="8496944" cy="360040"/>
          </a:xfrm>
        </p:spPr>
        <p:txBody>
          <a:bodyPr/>
          <a:lstStyle/>
          <a:p>
            <a:pPr algn="l"/>
            <a:r>
              <a:rPr lang="en-GB" sz="2800" dirty="0">
                <a:solidFill>
                  <a:schemeClr val="tx1"/>
                </a:solidFill>
              </a:rPr>
              <a:t>The rising threat of ‘Com Networks’ </a:t>
            </a:r>
            <a:r>
              <a:rPr lang="en-GB" sz="2800" dirty="0">
                <a:solidFill>
                  <a:schemeClr val="bg1"/>
                </a:solidFill>
              </a:rPr>
              <a:t>2</a:t>
            </a:r>
            <a:endParaRPr lang="en-US" sz="2800" dirty="0">
              <a:solidFill>
                <a:schemeClr val="bg1"/>
              </a:solidFill>
            </a:endParaRPr>
          </a:p>
        </p:txBody>
      </p:sp>
      <p:sp>
        <p:nvSpPr>
          <p:cNvPr id="13" name="TextBox 12">
            <a:extLst>
              <a:ext uri="{FF2B5EF4-FFF2-40B4-BE49-F238E27FC236}">
                <a16:creationId xmlns:a16="http://schemas.microsoft.com/office/drawing/2014/main" id="{2C7E754F-58E2-1A1A-6D18-E8FBED5562BD}"/>
              </a:ext>
            </a:extLst>
          </p:cNvPr>
          <p:cNvSpPr txBox="1"/>
          <p:nvPr/>
        </p:nvSpPr>
        <p:spPr>
          <a:xfrm>
            <a:off x="338834" y="1884888"/>
            <a:ext cx="8481638" cy="3416320"/>
          </a:xfrm>
          <a:prstGeom prst="rect">
            <a:avLst/>
          </a:prstGeom>
          <a:noFill/>
        </p:spPr>
        <p:txBody>
          <a:bodyPr wrap="square">
            <a:spAutoFit/>
          </a:bodyPr>
          <a:lstStyle/>
          <a:p>
            <a:r>
              <a:rPr lang="en-US" sz="1800" dirty="0"/>
              <a:t>Offenders operate on various online platforms- Clear Web, Discord, Telegram, Signal. </a:t>
            </a:r>
            <a:r>
              <a:rPr lang="en-US" sz="1800" dirty="0" err="1"/>
              <a:t>Favoured</a:t>
            </a:r>
            <a:r>
              <a:rPr lang="en-US" sz="1800" dirty="0"/>
              <a:t> for their lack of monitoring and safeguarding features.</a:t>
            </a:r>
          </a:p>
          <a:p>
            <a:endParaRPr lang="en-US" sz="1800" dirty="0"/>
          </a:p>
          <a:p>
            <a:endParaRPr lang="en-US" sz="1800" dirty="0"/>
          </a:p>
          <a:p>
            <a:endParaRPr lang="en-US" sz="1800" dirty="0"/>
          </a:p>
          <a:p>
            <a:endParaRPr lang="en-US" sz="1800" dirty="0"/>
          </a:p>
          <a:p>
            <a:endParaRPr lang="en-US" sz="1800" dirty="0"/>
          </a:p>
          <a:p>
            <a:r>
              <a:rPr lang="en-US" sz="1800" dirty="0"/>
              <a:t>But contact with victims can also start out on ROBLOX, Minecraft, Snapchat, Instagram etc. where vulnerable young people can be targeted.</a:t>
            </a:r>
          </a:p>
          <a:p>
            <a:endParaRPr lang="en-US" sz="1800" dirty="0"/>
          </a:p>
          <a:p>
            <a:r>
              <a:rPr lang="en-US" sz="1800" dirty="0"/>
              <a:t>Sadly, safe spaces such as mental health forums are also used to look for vulnerable victims.</a:t>
            </a:r>
            <a:endParaRPr lang="en-GB" sz="1800" dirty="0"/>
          </a:p>
        </p:txBody>
      </p:sp>
      <p:pic>
        <p:nvPicPr>
          <p:cNvPr id="2" name="Picture 1">
            <a:extLst>
              <a:ext uri="{FF2B5EF4-FFF2-40B4-BE49-F238E27FC236}">
                <a16:creationId xmlns:a16="http://schemas.microsoft.com/office/drawing/2014/main" id="{CA87A0B8-32D7-120F-F09E-01E5BC59D3B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1799" y="2764275"/>
            <a:ext cx="1572766" cy="880749"/>
          </a:xfrm>
          <a:prstGeom prst="rect">
            <a:avLst/>
          </a:prstGeom>
          <a:ln>
            <a:solidFill>
              <a:schemeClr val="tx1"/>
            </a:solidFill>
          </a:ln>
        </p:spPr>
      </p:pic>
      <p:pic>
        <p:nvPicPr>
          <p:cNvPr id="3" name="Picture 2">
            <a:extLst>
              <a:ext uri="{FF2B5EF4-FFF2-40B4-BE49-F238E27FC236}">
                <a16:creationId xmlns:a16="http://schemas.microsoft.com/office/drawing/2014/main" id="{8694F89C-8ADE-11EB-65E9-C367C24680B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2123728" y="2764275"/>
            <a:ext cx="2113796" cy="880749"/>
          </a:xfrm>
          <a:prstGeom prst="rect">
            <a:avLst/>
          </a:prstGeom>
          <a:ln>
            <a:solidFill>
              <a:schemeClr val="tx1"/>
            </a:solidFill>
          </a:ln>
        </p:spPr>
      </p:pic>
      <p:pic>
        <p:nvPicPr>
          <p:cNvPr id="6" name="Picture 5">
            <a:extLst>
              <a:ext uri="{FF2B5EF4-FFF2-40B4-BE49-F238E27FC236}">
                <a16:creationId xmlns:a16="http://schemas.microsoft.com/office/drawing/2014/main" id="{2956C687-3343-6E0A-AF2D-55AE770A9509}"/>
              </a:ext>
              <a:ext uri="{C183D7F6-B498-43B3-948B-1728B52AA6E4}">
                <adec:decorative xmlns:adec="http://schemas.microsoft.com/office/drawing/2017/decorative" val="1"/>
              </a:ext>
            </a:extLst>
          </p:cNvPr>
          <p:cNvPicPr>
            <a:picLocks noChangeAspect="1"/>
          </p:cNvPicPr>
          <p:nvPr/>
        </p:nvPicPr>
        <p:blipFill>
          <a:blip r:embed="rId5"/>
          <a:srcRect l="6903" r="9277"/>
          <a:stretch>
            <a:fillRect/>
          </a:stretch>
        </p:blipFill>
        <p:spPr>
          <a:xfrm>
            <a:off x="4427984" y="2764275"/>
            <a:ext cx="2736304" cy="880749"/>
          </a:xfrm>
          <a:prstGeom prst="rect">
            <a:avLst/>
          </a:prstGeom>
          <a:ln>
            <a:solidFill>
              <a:schemeClr val="tx1"/>
            </a:solidFill>
          </a:ln>
        </p:spPr>
      </p:pic>
      <p:pic>
        <p:nvPicPr>
          <p:cNvPr id="7" name="Picture 6">
            <a:extLst>
              <a:ext uri="{FF2B5EF4-FFF2-40B4-BE49-F238E27FC236}">
                <a16:creationId xmlns:a16="http://schemas.microsoft.com/office/drawing/2014/main" id="{486E5A6C-AEC3-0DDA-FCAB-F2D8E72A4D8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308304" y="2764274"/>
            <a:ext cx="1572766" cy="880749"/>
          </a:xfrm>
          <a:prstGeom prst="rect">
            <a:avLst/>
          </a:prstGeom>
          <a:ln>
            <a:solidFill>
              <a:schemeClr val="tx1"/>
            </a:solidFill>
          </a:ln>
        </p:spPr>
      </p:pic>
    </p:spTree>
    <p:extLst>
      <p:ext uri="{BB962C8B-B14F-4D97-AF65-F5344CB8AC3E}">
        <p14:creationId xmlns:p14="http://schemas.microsoft.com/office/powerpoint/2010/main" val="3722782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8A962BA3-7AE2-7211-C7AE-1D15ABC63C7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014A9E6-9A0D-A877-2BE6-8E558CBBEE25}"/>
              </a:ext>
            </a:extLst>
          </p:cNvPr>
          <p:cNvSpPr>
            <a:spLocks noGrp="1"/>
          </p:cNvSpPr>
          <p:nvPr>
            <p:ph type="ctrTitle"/>
          </p:nvPr>
        </p:nvSpPr>
        <p:spPr>
          <a:xfrm>
            <a:off x="323528" y="764704"/>
            <a:ext cx="8496944" cy="360040"/>
          </a:xfrm>
        </p:spPr>
        <p:txBody>
          <a:bodyPr/>
          <a:lstStyle/>
          <a:p>
            <a:pPr algn="l"/>
            <a:r>
              <a:rPr lang="en-GB" sz="2800" dirty="0">
                <a:solidFill>
                  <a:schemeClr val="tx1"/>
                </a:solidFill>
              </a:rPr>
              <a:t>WM Police ‘Com Network’ Briefings</a:t>
            </a:r>
            <a:endParaRPr lang="en-US" sz="2800" dirty="0">
              <a:solidFill>
                <a:schemeClr val="tx1"/>
              </a:solidFill>
            </a:endParaRPr>
          </a:p>
        </p:txBody>
      </p:sp>
      <p:pic>
        <p:nvPicPr>
          <p:cNvPr id="3" name="Picture 2">
            <a:extLst>
              <a:ext uri="{FF2B5EF4-FFF2-40B4-BE49-F238E27FC236}">
                <a16:creationId xmlns:a16="http://schemas.microsoft.com/office/drawing/2014/main" id="{DD590BE1-FD46-01BF-99A7-1030693FD1B9}"/>
              </a:ext>
              <a:ext uri="{C183D7F6-B498-43B3-948B-1728B52AA6E4}">
                <adec:decorative xmlns:adec="http://schemas.microsoft.com/office/drawing/2017/decorative" val="1"/>
              </a:ext>
            </a:extLst>
          </p:cNvPr>
          <p:cNvPicPr>
            <a:picLocks noChangeAspect="1"/>
          </p:cNvPicPr>
          <p:nvPr/>
        </p:nvPicPr>
        <p:blipFill>
          <a:blip r:embed="rId3"/>
          <a:srcRect t="8228"/>
          <a:stretch>
            <a:fillRect/>
          </a:stretch>
        </p:blipFill>
        <p:spPr>
          <a:xfrm>
            <a:off x="323528" y="1340768"/>
            <a:ext cx="7628281" cy="4587808"/>
          </a:xfrm>
          <a:prstGeom prst="rect">
            <a:avLst/>
          </a:prstGeom>
        </p:spPr>
      </p:pic>
    </p:spTree>
    <p:extLst>
      <p:ext uri="{BB962C8B-B14F-4D97-AF65-F5344CB8AC3E}">
        <p14:creationId xmlns:p14="http://schemas.microsoft.com/office/powerpoint/2010/main" val="1026088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title="Title"/>
          <p:cNvSpPr txBox="1">
            <a:spLocks noGrp="1"/>
          </p:cNvSpPr>
          <p:nvPr>
            <p:ph type="title"/>
          </p:nvPr>
        </p:nvSpPr>
        <p:spPr>
          <a:xfrm>
            <a:off x="360362" y="652768"/>
            <a:ext cx="8423274" cy="787095"/>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dirty="0"/>
              <a:t>Get Safe Training </a:t>
            </a:r>
            <a:br>
              <a:rPr lang="en-US" dirty="0"/>
            </a:br>
            <a:r>
              <a:rPr lang="en-US" dirty="0"/>
              <a:t>and Support</a:t>
            </a:r>
            <a:endParaRPr lang="en-US" sz="3600" b="0" i="0" u="none" strike="noStrike" cap="none" dirty="0">
              <a:latin typeface="Calibri"/>
              <a:ea typeface="Calibri"/>
              <a:cs typeface="Calibri"/>
            </a:endParaRPr>
          </a:p>
        </p:txBody>
      </p:sp>
      <p:sp>
        <p:nvSpPr>
          <p:cNvPr id="91" name="Shape 91" title="Text area"/>
          <p:cNvSpPr txBox="1">
            <a:spLocks noGrp="1"/>
          </p:cNvSpPr>
          <p:nvPr>
            <p:ph type="body" idx="1"/>
          </p:nvPr>
        </p:nvSpPr>
        <p:spPr>
          <a:xfrm>
            <a:off x="360362" y="1988840"/>
            <a:ext cx="8423274" cy="3671515"/>
          </a:xfrm>
          <a:prstGeom prst="rect">
            <a:avLst/>
          </a:prstGeom>
          <a:noFill/>
          <a:ln>
            <a:noFill/>
          </a:ln>
        </p:spPr>
        <p:txBody>
          <a:bodyPr lIns="0" tIns="0" rIns="0" bIns="0" anchor="t" anchorCtr="0">
            <a:noAutofit/>
          </a:bodyPr>
          <a:lstStyle/>
          <a:p>
            <a:pPr marL="0" lvl="0" indent="0">
              <a:spcBef>
                <a:spcPts val="0"/>
              </a:spcBef>
              <a:buNone/>
            </a:pPr>
            <a:endParaRPr lang="en-US" sz="2200" dirty="0"/>
          </a:p>
          <a:p>
            <a:pPr marL="457200" lvl="0" indent="-457200">
              <a:spcBef>
                <a:spcPts val="0"/>
              </a:spcBef>
              <a:buFont typeface="Arial" panose="020B0604020202020204" pitchFamily="34" charset="0"/>
              <a:buChar char="•"/>
            </a:pPr>
            <a:r>
              <a:rPr lang="en-US" sz="2200" dirty="0"/>
              <a:t>Safeguarding Children, young people and vulnerable adults is everybody’s responsibility. This raising awareness of exploitation &amp; vulnerability course aims to raise your awareness of: Vulnerability, </a:t>
            </a:r>
          </a:p>
          <a:p>
            <a:pPr marL="457200" lvl="0" indent="-457200">
              <a:spcBef>
                <a:spcPts val="0"/>
              </a:spcBef>
              <a:buFont typeface="Arial" panose="020B0604020202020204" pitchFamily="34" charset="0"/>
              <a:buChar char="•"/>
            </a:pPr>
            <a:r>
              <a:rPr lang="en-US" sz="2200" dirty="0"/>
              <a:t>adverse childhood experiences, </a:t>
            </a:r>
            <a:r>
              <a:rPr lang="en-US" sz="2200" dirty="0" err="1"/>
              <a:t>organised</a:t>
            </a:r>
            <a:r>
              <a:rPr lang="en-US" sz="2200" dirty="0"/>
              <a:t> crime groups/gangs; Modern day slavery, consent for sexual activity; Child Sexual Exploitation (CSE), criminal exploitation; Appropriate language and use of; National referral mechanism; GDPR/disclosure and Pathways/ diversionary/sharing of intelligence.</a:t>
            </a:r>
          </a:p>
          <a:p>
            <a:pPr marL="457200" lvl="0" indent="-457200">
              <a:spcBef>
                <a:spcPts val="0"/>
              </a:spcBef>
              <a:buFont typeface="Arial" panose="020B0604020202020204" pitchFamily="34" charset="0"/>
              <a:buChar char="•"/>
            </a:pPr>
            <a:endParaRPr lang="en-US" sz="2200" dirty="0"/>
          </a:p>
          <a:p>
            <a:pPr marL="457200" lvl="0" indent="-457200">
              <a:spcBef>
                <a:spcPts val="0"/>
              </a:spcBef>
              <a:buFont typeface="Arial" panose="020B0604020202020204" pitchFamily="34" charset="0"/>
              <a:buChar char="•"/>
            </a:pPr>
            <a:r>
              <a:rPr lang="en-US" sz="2200" i="1" dirty="0"/>
              <a:t>Cost: Free to all schools, DSL and DDSLs to attend</a:t>
            </a:r>
            <a:endParaRPr lang="en-GB" sz="2200" b="0" i="1" u="none" strike="noStrike" cap="none" dirty="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B81C9D1B-F2A9-80E2-C7AC-10901E9869B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88024" y="738320"/>
            <a:ext cx="3992858" cy="976032"/>
          </a:xfrm>
          <a:prstGeom prst="rect">
            <a:avLst/>
          </a:prstGeom>
        </p:spPr>
      </p:pic>
    </p:spTree>
    <p:extLst>
      <p:ext uri="{BB962C8B-B14F-4D97-AF65-F5344CB8AC3E}">
        <p14:creationId xmlns:p14="http://schemas.microsoft.com/office/powerpoint/2010/main" val="1495093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E552CC44-A753-2364-5755-F9EB84C020C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25E269F-7476-4B4F-A71D-3C1526DD8B6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3528" y="555667"/>
            <a:ext cx="5003724" cy="5746663"/>
          </a:xfrm>
          <a:prstGeom prst="rect">
            <a:avLst/>
          </a:prstGeom>
        </p:spPr>
      </p:pic>
      <p:pic>
        <p:nvPicPr>
          <p:cNvPr id="3" name="Picture 2">
            <a:hlinkClick r:id="rId4"/>
            <a:extLst>
              <a:ext uri="{FF2B5EF4-FFF2-40B4-BE49-F238E27FC236}">
                <a16:creationId xmlns:a16="http://schemas.microsoft.com/office/drawing/2014/main" id="{53C35208-CF17-7F3C-4C10-ABCDB94A1D5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850644" y="4871631"/>
            <a:ext cx="3993226" cy="975445"/>
          </a:xfrm>
          <a:prstGeom prst="rect">
            <a:avLst/>
          </a:prstGeom>
        </p:spPr>
      </p:pic>
      <p:sp>
        <p:nvSpPr>
          <p:cNvPr id="4" name="Title 3">
            <a:extLst>
              <a:ext uri="{FF2B5EF4-FFF2-40B4-BE49-F238E27FC236}">
                <a16:creationId xmlns:a16="http://schemas.microsoft.com/office/drawing/2014/main" id="{DC5D24D5-C1CE-5891-EA71-F809C20BBB44}"/>
              </a:ext>
            </a:extLst>
          </p:cNvPr>
          <p:cNvSpPr>
            <a:spLocks noGrp="1"/>
          </p:cNvSpPr>
          <p:nvPr>
            <p:ph type="title"/>
          </p:nvPr>
        </p:nvSpPr>
        <p:spPr>
          <a:xfrm>
            <a:off x="1417637" y="-1143000"/>
            <a:ext cx="7269161" cy="1143000"/>
          </a:xfrm>
        </p:spPr>
        <p:txBody>
          <a:bodyPr lIns="91425" tIns="91425" rIns="91425" bIns="91425" anchor="b" anchorCtr="0"/>
          <a:lstStyle/>
          <a:p>
            <a:r>
              <a:rPr lang="en-GB" dirty="0"/>
              <a:t>Get Safe consultation sessions</a:t>
            </a:r>
          </a:p>
        </p:txBody>
      </p:sp>
    </p:spTree>
    <p:extLst>
      <p:ext uri="{BB962C8B-B14F-4D97-AF65-F5344CB8AC3E}">
        <p14:creationId xmlns:p14="http://schemas.microsoft.com/office/powerpoint/2010/main" val="3908012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6029AD7D-75B5-3C79-430B-6F17F2F2373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7417CB2-DF1A-4CBF-82C9-639BACFDE08F}"/>
              </a:ext>
            </a:extLst>
          </p:cNvPr>
          <p:cNvSpPr>
            <a:spLocks noGrp="1"/>
          </p:cNvSpPr>
          <p:nvPr>
            <p:ph type="ctrTitle"/>
          </p:nvPr>
        </p:nvSpPr>
        <p:spPr>
          <a:xfrm>
            <a:off x="323528" y="476672"/>
            <a:ext cx="7013447" cy="1152128"/>
          </a:xfrm>
        </p:spPr>
        <p:txBody>
          <a:bodyPr/>
          <a:lstStyle/>
          <a:p>
            <a:pPr algn="l"/>
            <a:r>
              <a:rPr lang="en-GB" dirty="0">
                <a:solidFill>
                  <a:schemeClr val="tx1"/>
                </a:solidFill>
              </a:rPr>
              <a:t>Training Opportunity</a:t>
            </a:r>
            <a:endParaRPr lang="en-US" dirty="0">
              <a:solidFill>
                <a:schemeClr val="tx1"/>
              </a:solidFill>
            </a:endParaRPr>
          </a:p>
        </p:txBody>
      </p:sp>
      <p:pic>
        <p:nvPicPr>
          <p:cNvPr id="2" name="Picture 1">
            <a:extLst>
              <a:ext uri="{FF2B5EF4-FFF2-40B4-BE49-F238E27FC236}">
                <a16:creationId xmlns:a16="http://schemas.microsoft.com/office/drawing/2014/main" id="{5DFE5CFA-B744-497A-A389-2C9EF78570E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16216" y="806905"/>
            <a:ext cx="1914525" cy="2390775"/>
          </a:xfrm>
          <a:prstGeom prst="rect">
            <a:avLst/>
          </a:prstGeom>
          <a:ln>
            <a:solidFill>
              <a:schemeClr val="tx1"/>
            </a:solidFill>
          </a:ln>
        </p:spPr>
      </p:pic>
      <p:pic>
        <p:nvPicPr>
          <p:cNvPr id="4" name="Picture 3">
            <a:extLst>
              <a:ext uri="{FF2B5EF4-FFF2-40B4-BE49-F238E27FC236}">
                <a16:creationId xmlns:a16="http://schemas.microsoft.com/office/drawing/2014/main" id="{0B7E8828-3500-391C-E94C-E6DAA42DD124}"/>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076056" y="3364758"/>
            <a:ext cx="3911656" cy="2533733"/>
          </a:xfrm>
          <a:prstGeom prst="rect">
            <a:avLst/>
          </a:prstGeom>
          <a:ln>
            <a:solidFill>
              <a:schemeClr val="tx1"/>
            </a:solidFill>
          </a:ln>
        </p:spPr>
      </p:pic>
      <p:sp>
        <p:nvSpPr>
          <p:cNvPr id="7" name="TextBox 6">
            <a:extLst>
              <a:ext uri="{FF2B5EF4-FFF2-40B4-BE49-F238E27FC236}">
                <a16:creationId xmlns:a16="http://schemas.microsoft.com/office/drawing/2014/main" id="{2DC0103F-BE5E-A810-2635-EC80F5135DFF}"/>
              </a:ext>
            </a:extLst>
          </p:cNvPr>
          <p:cNvSpPr txBox="1"/>
          <p:nvPr/>
        </p:nvSpPr>
        <p:spPr>
          <a:xfrm>
            <a:off x="323528" y="1484784"/>
            <a:ext cx="4572000" cy="4339650"/>
          </a:xfrm>
          <a:prstGeom prst="rect">
            <a:avLst/>
          </a:prstGeom>
          <a:noFill/>
        </p:spPr>
        <p:txBody>
          <a:bodyPr wrap="square">
            <a:spAutoFit/>
          </a:bodyPr>
          <a:lstStyle/>
          <a:p>
            <a:r>
              <a:rPr lang="en-US" sz="1800" b="1" dirty="0"/>
              <a:t>Promoting positive masculinity, </a:t>
            </a:r>
          </a:p>
          <a:p>
            <a:r>
              <a:rPr lang="en-US" sz="1800" b="1" dirty="0"/>
              <a:t>self-worth &amp; relationships *NEW* </a:t>
            </a:r>
          </a:p>
          <a:p>
            <a:endParaRPr lang="en-US" sz="1600" dirty="0"/>
          </a:p>
          <a:p>
            <a:r>
              <a:rPr lang="en-US" sz="1600" dirty="0"/>
              <a:t>In the training, we cover what constitutes positive masculinity, and how it is related to feelings of self-worth. We will explore the psychological theory underpinning self- worth, how this is related to the concept of masculinity and impacts relationships. We will discuss how we change the narrative from 'toxic' to 'positive' masculinity and the scaffolding needed to enable boys and young men to flourish by looking at targeted and universal approaches. </a:t>
            </a:r>
          </a:p>
          <a:p>
            <a:endParaRPr lang="en-US" sz="1600" dirty="0"/>
          </a:p>
          <a:p>
            <a:r>
              <a:rPr lang="en-US" sz="1600" b="1" dirty="0">
                <a:solidFill>
                  <a:srgbClr val="00B050"/>
                </a:solidFill>
              </a:rPr>
              <a:t>Cost: Free </a:t>
            </a:r>
          </a:p>
          <a:p>
            <a:r>
              <a:rPr lang="en-US" sz="1600" b="1" dirty="0"/>
              <a:t>01 July 2026, 3.30pm to 5pm, virtual delivery </a:t>
            </a:r>
          </a:p>
          <a:p>
            <a:r>
              <a:rPr lang="en-US" sz="1600" dirty="0"/>
              <a:t>course code: 10596 / 91859 </a:t>
            </a:r>
            <a:endParaRPr lang="en-GB" sz="1600" dirty="0"/>
          </a:p>
        </p:txBody>
      </p:sp>
    </p:spTree>
    <p:extLst>
      <p:ext uri="{BB962C8B-B14F-4D97-AF65-F5344CB8AC3E}">
        <p14:creationId xmlns:p14="http://schemas.microsoft.com/office/powerpoint/2010/main" val="3286047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4BD6454B-4F1C-9236-48C3-BEA7CC72C04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F91A467-A552-9EDC-CBBC-51AE9A705112}"/>
              </a:ext>
            </a:extLst>
          </p:cNvPr>
          <p:cNvSpPr>
            <a:spLocks noGrp="1"/>
          </p:cNvSpPr>
          <p:nvPr>
            <p:ph type="ctrTitle"/>
          </p:nvPr>
        </p:nvSpPr>
        <p:spPr>
          <a:xfrm>
            <a:off x="1197768" y="980728"/>
            <a:ext cx="7013447" cy="2664296"/>
          </a:xfrm>
        </p:spPr>
        <p:txBody>
          <a:bodyPr/>
          <a:lstStyle/>
          <a:p>
            <a:r>
              <a:rPr lang="en-US" sz="4800" dirty="0"/>
              <a:t>Child Friendly Recording</a:t>
            </a:r>
          </a:p>
        </p:txBody>
      </p:sp>
      <p:sp>
        <p:nvSpPr>
          <p:cNvPr id="3" name="Subtitle 2">
            <a:extLst>
              <a:ext uri="{FF2B5EF4-FFF2-40B4-BE49-F238E27FC236}">
                <a16:creationId xmlns:a16="http://schemas.microsoft.com/office/drawing/2014/main" id="{00BA7C72-F3A2-D0DF-988E-4351AA22F354}"/>
              </a:ext>
            </a:extLst>
          </p:cNvPr>
          <p:cNvSpPr>
            <a:spLocks noGrp="1"/>
          </p:cNvSpPr>
          <p:nvPr>
            <p:ph type="subTitle" idx="1"/>
          </p:nvPr>
        </p:nvSpPr>
        <p:spPr>
          <a:xfrm>
            <a:off x="1115616" y="2768724"/>
            <a:ext cx="7344816" cy="1752600"/>
          </a:xfrm>
        </p:spPr>
        <p:txBody>
          <a:bodyPr/>
          <a:lstStyle/>
          <a:p>
            <a:r>
              <a:rPr lang="en-US" sz="2800" b="1" dirty="0">
                <a:solidFill>
                  <a:schemeClr val="tx1"/>
                </a:solidFill>
              </a:rPr>
              <a:t>Who is the PEP for?</a:t>
            </a:r>
          </a:p>
          <a:p>
            <a:r>
              <a:rPr lang="en-US" sz="2800" dirty="0"/>
              <a:t>Guidance for writing PEP records that children and young people can understand.</a:t>
            </a:r>
          </a:p>
          <a:p>
            <a:endParaRPr lang="en-US" sz="2800" b="1" dirty="0">
              <a:solidFill>
                <a:schemeClr val="tx1"/>
              </a:solidFill>
            </a:endParaRPr>
          </a:p>
          <a:p>
            <a:endParaRPr lang="en-US" sz="1800" dirty="0"/>
          </a:p>
          <a:p>
            <a:r>
              <a:rPr lang="en-US" sz="1800" b="1" dirty="0"/>
              <a:t>Kerry Lawrence </a:t>
            </a:r>
          </a:p>
          <a:p>
            <a:r>
              <a:rPr lang="en-US" sz="1800" b="1" dirty="0"/>
              <a:t>Deputy Headteacher - Worcestershire Virtual School </a:t>
            </a:r>
          </a:p>
        </p:txBody>
      </p:sp>
    </p:spTree>
    <p:extLst>
      <p:ext uri="{BB962C8B-B14F-4D97-AF65-F5344CB8AC3E}">
        <p14:creationId xmlns:p14="http://schemas.microsoft.com/office/powerpoint/2010/main" val="927804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C5071-B2A6-4240-791A-520AB5EB40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05DECA-5D0F-AEB5-1BD5-80F582F658C9}"/>
              </a:ext>
            </a:extLst>
          </p:cNvPr>
          <p:cNvSpPr>
            <a:spLocks noGrp="1"/>
          </p:cNvSpPr>
          <p:nvPr>
            <p:ph type="title"/>
          </p:nvPr>
        </p:nvSpPr>
        <p:spPr>
          <a:xfrm>
            <a:off x="937419" y="476672"/>
            <a:ext cx="7269161" cy="1143000"/>
          </a:xfrm>
        </p:spPr>
        <p:txBody>
          <a:bodyPr/>
          <a:lstStyle/>
          <a:p>
            <a:r>
              <a:rPr lang="en-US" b="1" dirty="0"/>
              <a:t>What is Child Friendly Recording?</a:t>
            </a:r>
            <a:endParaRPr lang="en-GB" b="1" dirty="0"/>
          </a:p>
        </p:txBody>
      </p:sp>
      <p:sp>
        <p:nvSpPr>
          <p:cNvPr id="3" name="Text Placeholder 2">
            <a:extLst>
              <a:ext uri="{FF2B5EF4-FFF2-40B4-BE49-F238E27FC236}">
                <a16:creationId xmlns:a16="http://schemas.microsoft.com/office/drawing/2014/main" id="{B728D216-0B18-2912-6D91-3E7D07143A9A}"/>
              </a:ext>
            </a:extLst>
          </p:cNvPr>
          <p:cNvSpPr>
            <a:spLocks noGrp="1"/>
          </p:cNvSpPr>
          <p:nvPr>
            <p:ph type="body" idx="1"/>
          </p:nvPr>
        </p:nvSpPr>
        <p:spPr>
          <a:xfrm>
            <a:off x="251520" y="1449387"/>
            <a:ext cx="8391772" cy="3959225"/>
          </a:xfrm>
        </p:spPr>
        <p:txBody>
          <a:bodyPr/>
          <a:lstStyle/>
          <a:p>
            <a:pPr marL="203200" indent="0">
              <a:spcBef>
                <a:spcPts val="600"/>
              </a:spcBef>
              <a:buNone/>
            </a:pPr>
            <a:r>
              <a:rPr lang="en-US" sz="2400" dirty="0">
                <a:latin typeface="Calibri" panose="020F0502020204030204" pitchFamily="34" charset="0"/>
                <a:ea typeface="Calibri" panose="020F0502020204030204" pitchFamily="34" charset="0"/>
                <a:cs typeface="Calibri" panose="020F0502020204030204" pitchFamily="34" charset="0"/>
              </a:rPr>
              <a:t>Writing a child or young person’s file to them. </a:t>
            </a:r>
          </a:p>
          <a:p>
            <a:pPr marL="203200" indent="0">
              <a:spcBef>
                <a:spcPts val="600"/>
              </a:spcBef>
              <a:buNone/>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03200" indent="0">
              <a:spcBef>
                <a:spcPts val="600"/>
              </a:spcBef>
              <a:buNone/>
            </a:pPr>
            <a:r>
              <a:rPr lang="en-US" sz="2400" dirty="0">
                <a:latin typeface="Calibri" panose="020F0502020204030204" pitchFamily="34" charset="0"/>
                <a:ea typeface="Calibri" panose="020F0502020204030204" pitchFamily="34" charset="0"/>
                <a:cs typeface="Calibri" panose="020F0502020204030204" pitchFamily="34" charset="0"/>
              </a:rPr>
              <a:t>When they are 18 years old, they will have the right to access their file and read what was written about them. The file should reflect their journey throughout their involvement with Children’s Social Care.</a:t>
            </a:r>
          </a:p>
          <a:p>
            <a:pPr marL="203200" indent="0">
              <a:spcBef>
                <a:spcPts val="600"/>
              </a:spcBef>
              <a:buNone/>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03200" indent="0">
              <a:spcBef>
                <a:spcPts val="600"/>
              </a:spcBef>
              <a:buNone/>
            </a:pPr>
            <a:r>
              <a:rPr lang="en-US" sz="2400" dirty="0">
                <a:latin typeface="Calibri" panose="020F0502020204030204" pitchFamily="34" charset="0"/>
                <a:ea typeface="Calibri" panose="020F0502020204030204" pitchFamily="34" charset="0"/>
                <a:cs typeface="Calibri" panose="020F0502020204030204" pitchFamily="34" charset="0"/>
              </a:rPr>
              <a:t>Child/Young Person Friendly Recording is when records are written directly to the child/young person and will be easily understood when they come to read information about themselves at a later date.</a:t>
            </a:r>
          </a:p>
          <a:p>
            <a:pPr>
              <a:spcBef>
                <a:spcPts val="600"/>
              </a:spcBef>
            </a:pPr>
            <a:endParaRPr lang="en-GB" sz="2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6909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3D12268-45E8-F3B8-A548-65FE470D7B23}"/>
              </a:ext>
            </a:extLst>
          </p:cNvPr>
          <p:cNvSpPr txBox="1">
            <a:spLocks/>
          </p:cNvSpPr>
          <p:nvPr/>
        </p:nvSpPr>
        <p:spPr>
          <a:xfrm>
            <a:off x="871289" y="418356"/>
            <a:ext cx="7401422" cy="1143000"/>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r>
              <a:rPr lang="en-US" b="1" dirty="0"/>
              <a:t>Why Child Friendly Recording Matters</a:t>
            </a:r>
            <a:endParaRPr lang="en-GB" b="1" dirty="0"/>
          </a:p>
        </p:txBody>
      </p:sp>
      <p:sp>
        <p:nvSpPr>
          <p:cNvPr id="2" name="Title 1">
            <a:extLst>
              <a:ext uri="{FF2B5EF4-FFF2-40B4-BE49-F238E27FC236}">
                <a16:creationId xmlns:a16="http://schemas.microsoft.com/office/drawing/2014/main" id="{CE34283D-147E-C4DF-A2F1-3F0717E12655}"/>
              </a:ext>
            </a:extLst>
          </p:cNvPr>
          <p:cNvSpPr>
            <a:spLocks noGrp="1"/>
          </p:cNvSpPr>
          <p:nvPr>
            <p:ph type="title"/>
          </p:nvPr>
        </p:nvSpPr>
        <p:spPr>
          <a:xfrm>
            <a:off x="1417637" y="-1143000"/>
            <a:ext cx="7269161" cy="1143000"/>
          </a:xfrm>
        </p:spPr>
        <p:txBody>
          <a:bodyPr lIns="91425" tIns="91425" rIns="91425" bIns="91425" anchor="b" anchorCtr="0"/>
          <a:lstStyle/>
          <a:p>
            <a:r>
              <a:rPr lang="en-US" b="1" dirty="0"/>
              <a:t>Why Child Friendly Recording Matters</a:t>
            </a:r>
            <a:endParaRPr lang="en-GB" b="1" dirty="0"/>
          </a:p>
        </p:txBody>
      </p:sp>
      <p:sp>
        <p:nvSpPr>
          <p:cNvPr id="4" name="Title 1">
            <a:extLst>
              <a:ext uri="{FF2B5EF4-FFF2-40B4-BE49-F238E27FC236}">
                <a16:creationId xmlns:a16="http://schemas.microsoft.com/office/drawing/2014/main" id="{583A94AE-DFBB-11D7-9C08-E29C117AA891}"/>
              </a:ext>
            </a:extLst>
          </p:cNvPr>
          <p:cNvSpPr txBox="1">
            <a:spLocks/>
          </p:cNvSpPr>
          <p:nvPr/>
        </p:nvSpPr>
        <p:spPr>
          <a:xfrm>
            <a:off x="222995" y="1484784"/>
            <a:ext cx="8928992" cy="4599384"/>
          </a:xfrm>
          <a:prstGeom prst="rect">
            <a:avLst/>
          </a:prstGeom>
          <a:noFill/>
          <a:ln>
            <a:noFill/>
          </a:ln>
        </p:spPr>
        <p:txBody>
          <a:bodyPr lIns="91425" tIns="91425" rIns="91425" bIns="91425" anchor="ctr"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36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None/>
              <a:defRPr sz="3600" b="0" i="0" u="none" strike="noStrike" cap="none">
                <a:solidFill>
                  <a:schemeClr val="dk1"/>
                </a:solidFill>
                <a:latin typeface="Calibri"/>
                <a:ea typeface="Calibri"/>
                <a:cs typeface="Calibri"/>
                <a:sym typeface="Calibri"/>
              </a:defRPr>
            </a:lvl2pPr>
            <a:lvl3pPr marL="0" marR="0" lvl="2" indent="0" algn="l" rtl="0">
              <a:spcBef>
                <a:spcPts val="0"/>
              </a:spcBef>
              <a:spcAft>
                <a:spcPts val="0"/>
              </a:spcAft>
              <a:buNone/>
              <a:defRPr sz="3600" b="0" i="0" u="none" strike="noStrike" cap="none">
                <a:solidFill>
                  <a:schemeClr val="dk1"/>
                </a:solidFill>
                <a:latin typeface="Calibri"/>
                <a:ea typeface="Calibri"/>
                <a:cs typeface="Calibri"/>
                <a:sym typeface="Calibri"/>
              </a:defRPr>
            </a:lvl3pPr>
            <a:lvl4pPr marL="0" marR="0" lvl="3" indent="0" algn="l" rtl="0">
              <a:spcBef>
                <a:spcPts val="0"/>
              </a:spcBef>
              <a:spcAft>
                <a:spcPts val="0"/>
              </a:spcAft>
              <a:buNone/>
              <a:defRPr sz="3600" b="0" i="0" u="none" strike="noStrike" cap="none">
                <a:solidFill>
                  <a:schemeClr val="dk1"/>
                </a:solidFill>
                <a:latin typeface="Calibri"/>
                <a:ea typeface="Calibri"/>
                <a:cs typeface="Calibri"/>
                <a:sym typeface="Calibri"/>
              </a:defRPr>
            </a:lvl4pPr>
            <a:lvl5pPr marL="0" marR="0" lvl="4" indent="0" algn="l" rtl="0">
              <a:spcBef>
                <a:spcPts val="0"/>
              </a:spcBef>
              <a:spcAft>
                <a:spcPts val="0"/>
              </a:spcAft>
              <a:buNone/>
              <a:defRPr sz="3600" b="0" i="0" u="none" strike="noStrike" cap="none">
                <a:solidFill>
                  <a:schemeClr val="dk1"/>
                </a:solidFill>
                <a:latin typeface="Calibri"/>
                <a:ea typeface="Calibri"/>
                <a:cs typeface="Calibri"/>
                <a:sym typeface="Calibri"/>
              </a:defRPr>
            </a:lvl5pPr>
            <a:lvl6pPr marL="457200" marR="0" lvl="5" indent="0" algn="ctr" rtl="0">
              <a:spcBef>
                <a:spcPts val="0"/>
              </a:spcBef>
              <a:spcAft>
                <a:spcPts val="0"/>
              </a:spcAft>
              <a:buNone/>
              <a:defRPr sz="4400" b="0" i="0" u="none" strike="noStrike" cap="none">
                <a:solidFill>
                  <a:schemeClr val="dk1"/>
                </a:solidFill>
                <a:latin typeface="Calibri"/>
                <a:ea typeface="Calibri"/>
                <a:cs typeface="Calibri"/>
                <a:sym typeface="Calibri"/>
              </a:defRPr>
            </a:lvl6pPr>
            <a:lvl7pPr marL="914400" marR="0" lvl="6" indent="0" algn="ctr" rtl="0">
              <a:spcBef>
                <a:spcPts val="0"/>
              </a:spcBef>
              <a:spcAft>
                <a:spcPts val="0"/>
              </a:spcAft>
              <a:buNone/>
              <a:defRPr sz="4400" b="0" i="0" u="none" strike="noStrike" cap="none">
                <a:solidFill>
                  <a:schemeClr val="dk1"/>
                </a:solidFill>
                <a:latin typeface="Calibri"/>
                <a:ea typeface="Calibri"/>
                <a:cs typeface="Calibri"/>
                <a:sym typeface="Calibri"/>
              </a:defRPr>
            </a:lvl7pPr>
            <a:lvl8pPr marL="1371600" marR="0" lvl="7" indent="0" algn="ctr" rtl="0">
              <a:spcBef>
                <a:spcPts val="0"/>
              </a:spcBef>
              <a:spcAft>
                <a:spcPts val="0"/>
              </a:spcAft>
              <a:buNone/>
              <a:defRPr sz="4400" b="0" i="0" u="none" strike="noStrike" cap="none">
                <a:solidFill>
                  <a:schemeClr val="dk1"/>
                </a:solidFill>
                <a:latin typeface="Calibri"/>
                <a:ea typeface="Calibri"/>
                <a:cs typeface="Calibri"/>
                <a:sym typeface="Calibri"/>
              </a:defRPr>
            </a:lvl8pPr>
            <a:lvl9pPr marL="1828800" marR="0" lvl="8" indent="0" algn="ctr" rtl="0">
              <a:spcBef>
                <a:spcPts val="0"/>
              </a:spcBef>
              <a:spcAft>
                <a:spcPts val="0"/>
              </a:spcAft>
              <a:buNone/>
              <a:defRPr sz="4400" b="0" i="0" u="none" strike="noStrike" cap="none">
                <a:solidFill>
                  <a:schemeClr val="dk1"/>
                </a:solidFill>
                <a:latin typeface="Calibri"/>
                <a:ea typeface="Calibri"/>
                <a:cs typeface="Calibri"/>
                <a:sym typeface="Calibri"/>
              </a:defRPr>
            </a:lvl9pPr>
          </a:lstStyle>
          <a:p>
            <a:pPr>
              <a:spcBef>
                <a:spcPts val="600"/>
              </a:spcBef>
            </a:pPr>
            <a:r>
              <a:rPr lang="en-US" sz="2500" dirty="0">
                <a:latin typeface="Calibri" panose="020F0502020204030204" pitchFamily="34" charset="0"/>
                <a:ea typeface="Calibri" panose="020F0502020204030204" pitchFamily="34" charset="0"/>
                <a:cs typeface="Calibri" panose="020F0502020204030204" pitchFamily="34" charset="0"/>
              </a:rPr>
              <a:t>This is the child/young person’s story of what has happened and why. It is important to capture their voice to reflect their wishes and feelings, experiences and perspectives. For some  children/ young people a written record will be the only resource they have to learn about their childhood and to understand decisions made with them and about them.</a:t>
            </a:r>
          </a:p>
          <a:p>
            <a:pPr>
              <a:spcBef>
                <a:spcPts val="600"/>
              </a:spcBef>
            </a:pPr>
            <a:endParaRPr lang="en-US" sz="500" dirty="0">
              <a:latin typeface="Calibri" panose="020F0502020204030204" pitchFamily="34" charset="0"/>
              <a:ea typeface="Calibri" panose="020F0502020204030204" pitchFamily="34" charset="0"/>
              <a:cs typeface="Calibri" panose="020F0502020204030204" pitchFamily="34" charset="0"/>
            </a:endParaRPr>
          </a:p>
          <a:p>
            <a:pPr>
              <a:spcBef>
                <a:spcPts val="600"/>
              </a:spcBef>
            </a:pPr>
            <a:r>
              <a:rPr lang="en-US" sz="2500" dirty="0">
                <a:latin typeface="Calibri" panose="020F0502020204030204" pitchFamily="34" charset="0"/>
                <a:ea typeface="Calibri" panose="020F0502020204030204" pitchFamily="34" charset="0"/>
                <a:cs typeface="Calibri" panose="020F0502020204030204" pitchFamily="34" charset="0"/>
              </a:rPr>
              <a:t>If a child/young person wants to look at, read, and understand their social work record it should be easily understood, accessible and reflect their experiences.</a:t>
            </a:r>
          </a:p>
          <a:p>
            <a:pPr>
              <a:spcBef>
                <a:spcPts val="600"/>
              </a:spcBef>
            </a:pPr>
            <a:endParaRPr lang="en-US" sz="500" dirty="0">
              <a:latin typeface="Calibri" panose="020F0502020204030204" pitchFamily="34" charset="0"/>
              <a:ea typeface="Calibri" panose="020F0502020204030204" pitchFamily="34" charset="0"/>
              <a:cs typeface="Calibri" panose="020F0502020204030204" pitchFamily="34" charset="0"/>
            </a:endParaRPr>
          </a:p>
          <a:p>
            <a:pPr>
              <a:spcBef>
                <a:spcPts val="600"/>
              </a:spcBef>
            </a:pPr>
            <a:r>
              <a:rPr lang="en-US" sz="2500" dirty="0">
                <a:latin typeface="Calibri" panose="020F0502020204030204" pitchFamily="34" charset="0"/>
                <a:ea typeface="Calibri" panose="020F0502020204030204" pitchFamily="34" charset="0"/>
                <a:cs typeface="Calibri" panose="020F0502020204030204" pitchFamily="34" charset="0"/>
              </a:rPr>
              <a:t>Good recording supports good decision-making for children and families and allows professionals to be accountable for their work.</a:t>
            </a:r>
          </a:p>
        </p:txBody>
      </p:sp>
    </p:spTree>
    <p:extLst>
      <p:ext uri="{BB962C8B-B14F-4D97-AF65-F5344CB8AC3E}">
        <p14:creationId xmlns:p14="http://schemas.microsoft.com/office/powerpoint/2010/main" val="31882481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CE4E6"/>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2C06FF8-2FF4-C1B3-ECC7-0C8B8E6AEE6E}"/>
              </a:ext>
              <a:ext uri="{C183D7F6-B498-43B3-948B-1728B52AA6E4}">
                <adec:decorative xmlns:adec="http://schemas.microsoft.com/office/drawing/2017/decorative" val="1"/>
              </a:ext>
            </a:extLst>
          </p:cNvPr>
          <p:cNvGrpSpPr/>
          <p:nvPr/>
        </p:nvGrpSpPr>
        <p:grpSpPr>
          <a:xfrm>
            <a:off x="-36512" y="-99392"/>
            <a:ext cx="9256311" cy="7409631"/>
            <a:chOff x="0" y="-10320"/>
            <a:chExt cx="9108837" cy="7039719"/>
          </a:xfrm>
        </p:grpSpPr>
        <p:pic>
          <p:nvPicPr>
            <p:cNvPr id="7" name="Picture 6">
              <a:extLst>
                <a:ext uri="{FF2B5EF4-FFF2-40B4-BE49-F238E27FC236}">
                  <a16:creationId xmlns:a16="http://schemas.microsoft.com/office/drawing/2014/main" id="{BBB765DA-24B4-E3A4-3F62-147E99E1BC6E}"/>
                </a:ext>
              </a:extLst>
            </p:cNvPr>
            <p:cNvPicPr>
              <a:picLocks noChangeAspect="1"/>
            </p:cNvPicPr>
            <p:nvPr/>
          </p:nvPicPr>
          <p:blipFill>
            <a:blip r:embed="rId2"/>
            <a:stretch>
              <a:fillRect/>
            </a:stretch>
          </p:blipFill>
          <p:spPr>
            <a:xfrm>
              <a:off x="0" y="-10320"/>
              <a:ext cx="4629059" cy="7039719"/>
            </a:xfrm>
            <a:prstGeom prst="rect">
              <a:avLst/>
            </a:prstGeom>
          </p:spPr>
        </p:pic>
        <p:pic>
          <p:nvPicPr>
            <p:cNvPr id="9" name="Picture 8">
              <a:extLst>
                <a:ext uri="{FF2B5EF4-FFF2-40B4-BE49-F238E27FC236}">
                  <a16:creationId xmlns:a16="http://schemas.microsoft.com/office/drawing/2014/main" id="{73621D62-4559-D832-7986-B36AA9AF209F}"/>
                </a:ext>
              </a:extLst>
            </p:cNvPr>
            <p:cNvPicPr>
              <a:picLocks noChangeAspect="1"/>
            </p:cNvPicPr>
            <p:nvPr/>
          </p:nvPicPr>
          <p:blipFill>
            <a:blip r:embed="rId3"/>
            <a:stretch>
              <a:fillRect/>
            </a:stretch>
          </p:blipFill>
          <p:spPr>
            <a:xfrm>
              <a:off x="4590020" y="19967"/>
              <a:ext cx="4518817" cy="6943162"/>
            </a:xfrm>
            <a:prstGeom prst="rect">
              <a:avLst/>
            </a:prstGeom>
            <a:ln>
              <a:solidFill>
                <a:schemeClr val="tx1"/>
              </a:solidFill>
            </a:ln>
          </p:spPr>
        </p:pic>
      </p:grpSp>
      <p:sp>
        <p:nvSpPr>
          <p:cNvPr id="2" name="Title 1">
            <a:extLst>
              <a:ext uri="{FF2B5EF4-FFF2-40B4-BE49-F238E27FC236}">
                <a16:creationId xmlns:a16="http://schemas.microsoft.com/office/drawing/2014/main" id="{496C610D-0D33-E57D-0480-E024F32B41BE}"/>
              </a:ext>
            </a:extLst>
          </p:cNvPr>
          <p:cNvSpPr>
            <a:spLocks noGrp="1"/>
          </p:cNvSpPr>
          <p:nvPr>
            <p:ph type="title"/>
          </p:nvPr>
        </p:nvSpPr>
        <p:spPr>
          <a:xfrm>
            <a:off x="1417637" y="-1143000"/>
            <a:ext cx="7269161" cy="1143000"/>
          </a:xfrm>
        </p:spPr>
        <p:txBody>
          <a:bodyPr lIns="91425" tIns="91425" rIns="91425" bIns="91425" anchor="b" anchorCtr="0"/>
          <a:lstStyle/>
          <a:p>
            <a:r>
              <a:rPr lang="en-GB" dirty="0"/>
              <a:t>Child/young person friendly recording</a:t>
            </a:r>
          </a:p>
        </p:txBody>
      </p:sp>
    </p:spTree>
    <p:extLst>
      <p:ext uri="{BB962C8B-B14F-4D97-AF65-F5344CB8AC3E}">
        <p14:creationId xmlns:p14="http://schemas.microsoft.com/office/powerpoint/2010/main" val="1995653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CAA0B6A6-0477-265D-6E7C-959F417AD01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9FA18F3-A959-49EE-9025-63919D55C7F9}"/>
              </a:ext>
            </a:extLst>
          </p:cNvPr>
          <p:cNvSpPr>
            <a:spLocks noGrp="1"/>
          </p:cNvSpPr>
          <p:nvPr>
            <p:ph type="ctrTitle"/>
          </p:nvPr>
        </p:nvSpPr>
        <p:spPr>
          <a:xfrm>
            <a:off x="1187624" y="3068960"/>
            <a:ext cx="7013447" cy="2550144"/>
          </a:xfrm>
        </p:spPr>
        <p:txBody>
          <a:bodyPr/>
          <a:lstStyle/>
          <a:p>
            <a:r>
              <a:rPr lang="en-GB" dirty="0">
                <a:solidFill>
                  <a:schemeClr val="tx1"/>
                </a:solidFill>
              </a:rPr>
              <a:t>Transition Guidance</a:t>
            </a:r>
            <a:br>
              <a:rPr lang="en-GB" dirty="0">
                <a:solidFill>
                  <a:schemeClr val="tx1"/>
                </a:solidFill>
              </a:rPr>
            </a:br>
            <a:r>
              <a:rPr lang="en-GB" b="0" dirty="0">
                <a:solidFill>
                  <a:schemeClr val="tx1"/>
                </a:solidFill>
              </a:rPr>
              <a:t>  </a:t>
            </a:r>
            <a:r>
              <a:rPr lang="en-US" sz="2800" b="0" dirty="0"/>
              <a:t>Supporting successful school transitions </a:t>
            </a:r>
            <a:br>
              <a:rPr lang="en-US" sz="2800" b="0" dirty="0"/>
            </a:br>
            <a:r>
              <a:rPr lang="en-US" sz="2800" b="0" dirty="0"/>
              <a:t>for vulnerable pupils</a:t>
            </a:r>
            <a:br>
              <a:rPr lang="en-US" dirty="0"/>
            </a:br>
            <a:br>
              <a:rPr lang="en-GB" dirty="0">
                <a:solidFill>
                  <a:schemeClr val="tx1"/>
                </a:solidFill>
              </a:rPr>
            </a:br>
            <a:r>
              <a:rPr lang="en-GB" sz="2000" dirty="0">
                <a:solidFill>
                  <a:schemeClr val="bg1">
                    <a:lumMod val="65000"/>
                  </a:schemeClr>
                </a:solidFill>
              </a:rPr>
              <a:t>Rachel Reed</a:t>
            </a:r>
            <a:br>
              <a:rPr lang="en-GB" sz="2000" dirty="0">
                <a:solidFill>
                  <a:schemeClr val="bg1">
                    <a:lumMod val="65000"/>
                  </a:schemeClr>
                </a:solidFill>
              </a:rPr>
            </a:br>
            <a:r>
              <a:rPr lang="en-GB" sz="2000" dirty="0">
                <a:solidFill>
                  <a:schemeClr val="bg1">
                    <a:lumMod val="65000"/>
                  </a:schemeClr>
                </a:solidFill>
              </a:rPr>
              <a:t>Learning Advocate – Worcestershire Virtual School</a:t>
            </a:r>
            <a:endParaRPr lang="en-US" sz="2000" dirty="0">
              <a:solidFill>
                <a:schemeClr val="bg1">
                  <a:lumMod val="65000"/>
                </a:schemeClr>
              </a:solidFill>
            </a:endParaRPr>
          </a:p>
        </p:txBody>
      </p:sp>
      <p:pic>
        <p:nvPicPr>
          <p:cNvPr id="8" name="Picture 7">
            <a:extLst>
              <a:ext uri="{FF2B5EF4-FFF2-40B4-BE49-F238E27FC236}">
                <a16:creationId xmlns:a16="http://schemas.microsoft.com/office/drawing/2014/main" id="{CE1EBFAA-87D3-B2EF-AC6D-1B0E45FC870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11458" y="1238896"/>
            <a:ext cx="5121084" cy="1379340"/>
          </a:xfrm>
          <a:prstGeom prst="rect">
            <a:avLst/>
          </a:prstGeom>
        </p:spPr>
      </p:pic>
    </p:spTree>
    <p:extLst>
      <p:ext uri="{BB962C8B-B14F-4D97-AF65-F5344CB8AC3E}">
        <p14:creationId xmlns:p14="http://schemas.microsoft.com/office/powerpoint/2010/main" val="29745033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DD7D8-BC4F-FA1D-DADA-1AA9D88ADFBD}"/>
              </a:ext>
            </a:extLst>
          </p:cNvPr>
          <p:cNvSpPr>
            <a:spLocks noGrp="1"/>
          </p:cNvSpPr>
          <p:nvPr>
            <p:ph type="title"/>
          </p:nvPr>
        </p:nvSpPr>
        <p:spPr>
          <a:xfrm>
            <a:off x="937418" y="692696"/>
            <a:ext cx="7269161" cy="1143000"/>
          </a:xfrm>
        </p:spPr>
        <p:txBody>
          <a:bodyPr/>
          <a:lstStyle/>
          <a:p>
            <a:r>
              <a:rPr lang="en-US" b="1" dirty="0"/>
              <a:t>Check: Before You Write in a PEP</a:t>
            </a:r>
            <a:br>
              <a:rPr lang="en-US" b="1" dirty="0"/>
            </a:br>
            <a:endParaRPr lang="en-GB" dirty="0"/>
          </a:p>
        </p:txBody>
      </p:sp>
      <p:sp>
        <p:nvSpPr>
          <p:cNvPr id="3" name="Text Placeholder 2">
            <a:extLst>
              <a:ext uri="{FF2B5EF4-FFF2-40B4-BE49-F238E27FC236}">
                <a16:creationId xmlns:a16="http://schemas.microsoft.com/office/drawing/2014/main" id="{A9523211-C009-65BA-E0AF-D0F00630DBC0}"/>
              </a:ext>
            </a:extLst>
          </p:cNvPr>
          <p:cNvSpPr>
            <a:spLocks noGrp="1"/>
          </p:cNvSpPr>
          <p:nvPr>
            <p:ph type="body" idx="1"/>
          </p:nvPr>
        </p:nvSpPr>
        <p:spPr>
          <a:xfrm>
            <a:off x="233770" y="1628800"/>
            <a:ext cx="8676456" cy="3959225"/>
          </a:xfrm>
        </p:spPr>
        <p:txBody>
          <a:bodyPr/>
          <a:lstStyle/>
          <a:p>
            <a:pPr marL="203200" indent="0">
              <a:buNone/>
            </a:pPr>
            <a:r>
              <a:rPr lang="en-US" sz="2000" b="1" i="1" dirty="0"/>
              <a:t>Before recording information about a child or young person, ask yourself:</a:t>
            </a:r>
          </a:p>
          <a:p>
            <a:pPr marL="203200" indent="0">
              <a:spcBef>
                <a:spcPts val="600"/>
              </a:spcBef>
              <a:spcAft>
                <a:spcPts val="600"/>
              </a:spcAft>
              <a:buNone/>
            </a:pPr>
            <a:r>
              <a:rPr lang="en-US" sz="2400" dirty="0"/>
              <a:t>1. Would I feel comfortable if the child read this when they are 18?</a:t>
            </a:r>
          </a:p>
          <a:p>
            <a:pPr marL="203200" indent="0">
              <a:spcBef>
                <a:spcPts val="600"/>
              </a:spcBef>
              <a:spcAft>
                <a:spcPts val="600"/>
              </a:spcAft>
              <a:buNone/>
            </a:pPr>
            <a:r>
              <a:rPr lang="en-US" sz="2400" dirty="0"/>
              <a:t>2. Does this language show respect, care, and understanding?</a:t>
            </a:r>
          </a:p>
          <a:p>
            <a:pPr marL="203200" indent="0">
              <a:spcBef>
                <a:spcPts val="600"/>
              </a:spcBef>
              <a:spcAft>
                <a:spcPts val="600"/>
              </a:spcAft>
              <a:buNone/>
            </a:pPr>
            <a:r>
              <a:rPr lang="en-US" sz="2400" dirty="0"/>
              <a:t>3. Am I describing </a:t>
            </a:r>
            <a:r>
              <a:rPr lang="en-US" sz="2400" dirty="0" err="1"/>
              <a:t>behaviour</a:t>
            </a:r>
            <a:r>
              <a:rPr lang="en-US" sz="2400" dirty="0"/>
              <a:t> rather than labelling the child?</a:t>
            </a:r>
          </a:p>
          <a:p>
            <a:pPr marL="203200" indent="0">
              <a:spcBef>
                <a:spcPts val="600"/>
              </a:spcBef>
              <a:spcAft>
                <a:spcPts val="600"/>
              </a:spcAft>
              <a:buNone/>
            </a:pPr>
            <a:r>
              <a:rPr lang="en-US" sz="2400" dirty="0"/>
              <a:t>4. Have I included the child’s voice, wishes, or feelings?</a:t>
            </a:r>
          </a:p>
          <a:p>
            <a:pPr marL="203200" indent="0">
              <a:spcBef>
                <a:spcPts val="600"/>
              </a:spcBef>
              <a:spcAft>
                <a:spcPts val="600"/>
              </a:spcAft>
              <a:buNone/>
            </a:pPr>
            <a:r>
              <a:rPr lang="en-US" sz="2400" dirty="0"/>
              <a:t>5. Does my writing </a:t>
            </a:r>
            <a:r>
              <a:rPr lang="en-US" sz="2400" dirty="0" err="1"/>
              <a:t>recognise</a:t>
            </a:r>
            <a:r>
              <a:rPr lang="en-US" sz="2400" dirty="0"/>
              <a:t> the child’s strengths as well as their challenges?</a:t>
            </a:r>
          </a:p>
          <a:p>
            <a:pPr marL="203200" indent="0">
              <a:spcBef>
                <a:spcPts val="600"/>
              </a:spcBef>
              <a:spcAft>
                <a:spcPts val="600"/>
              </a:spcAft>
              <a:buNone/>
            </a:pPr>
            <a:r>
              <a:rPr lang="en-US" sz="2400" dirty="0"/>
              <a:t>6. Does this reflect hope for the child’s future learning and development?</a:t>
            </a:r>
          </a:p>
          <a:p>
            <a:pPr marL="203200" indent="0">
              <a:buNone/>
            </a:pPr>
            <a:endParaRPr lang="en-GB" dirty="0"/>
          </a:p>
        </p:txBody>
      </p:sp>
    </p:spTree>
    <p:extLst>
      <p:ext uri="{BB962C8B-B14F-4D97-AF65-F5344CB8AC3E}">
        <p14:creationId xmlns:p14="http://schemas.microsoft.com/office/powerpoint/2010/main" val="34656845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2C8B2-E6E3-5558-68D0-2EB15AC23B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39B5C9-C18E-18F9-7E65-468B72B4EE50}"/>
              </a:ext>
            </a:extLst>
          </p:cNvPr>
          <p:cNvSpPr>
            <a:spLocks noGrp="1"/>
          </p:cNvSpPr>
          <p:nvPr>
            <p:ph type="title"/>
          </p:nvPr>
        </p:nvSpPr>
        <p:spPr>
          <a:xfrm>
            <a:off x="1115616" y="692696"/>
            <a:ext cx="7632848" cy="1143000"/>
          </a:xfrm>
        </p:spPr>
        <p:txBody>
          <a:bodyPr/>
          <a:lstStyle/>
          <a:p>
            <a:r>
              <a:rPr lang="en-US" b="1" dirty="0"/>
              <a:t>Implications for DTs when writing PEPs </a:t>
            </a:r>
            <a:endParaRPr lang="en-GB" b="1" dirty="0"/>
          </a:p>
        </p:txBody>
      </p:sp>
      <p:sp>
        <p:nvSpPr>
          <p:cNvPr id="3" name="Text Placeholder 2">
            <a:extLst>
              <a:ext uri="{FF2B5EF4-FFF2-40B4-BE49-F238E27FC236}">
                <a16:creationId xmlns:a16="http://schemas.microsoft.com/office/drawing/2014/main" id="{0B2708F2-A263-8ECE-D2E1-99811F0F68B8}"/>
              </a:ext>
            </a:extLst>
          </p:cNvPr>
          <p:cNvSpPr>
            <a:spLocks noGrp="1"/>
          </p:cNvSpPr>
          <p:nvPr>
            <p:ph type="body" idx="1"/>
          </p:nvPr>
        </p:nvSpPr>
        <p:spPr>
          <a:xfrm>
            <a:off x="323528" y="1700808"/>
            <a:ext cx="8496943" cy="3959225"/>
          </a:xfrm>
        </p:spPr>
        <p:txBody>
          <a:bodyPr/>
          <a:lstStyle/>
          <a:p>
            <a:pPr marL="203200" indent="0">
              <a:spcBef>
                <a:spcPts val="600"/>
              </a:spcBef>
              <a:buNone/>
            </a:pPr>
            <a:r>
              <a:rPr lang="en-US" sz="2800" i="1" dirty="0"/>
              <a:t>Every PEP entry contributes to the child’s story. The way we write about children should reflect care, respect, and belief in their potential.</a:t>
            </a:r>
          </a:p>
          <a:p>
            <a:pPr marL="203200" indent="0">
              <a:spcBef>
                <a:spcPts val="600"/>
              </a:spcBef>
              <a:buNone/>
            </a:pPr>
            <a:endParaRPr lang="en-US" sz="2800" dirty="0"/>
          </a:p>
          <a:p>
            <a:pPr>
              <a:spcBef>
                <a:spcPts val="600"/>
              </a:spcBef>
            </a:pPr>
            <a:r>
              <a:rPr lang="en-US" sz="2800" dirty="0"/>
              <a:t>Trial use of </a:t>
            </a:r>
            <a:r>
              <a:rPr lang="en-US" sz="2800" b="1" dirty="0"/>
              <a:t>Language that Cares </a:t>
            </a:r>
            <a:r>
              <a:rPr lang="en-US" sz="2800" u="sng" dirty="0"/>
              <a:t>now</a:t>
            </a:r>
            <a:r>
              <a:rPr lang="en-US" sz="2800" dirty="0"/>
              <a:t> to get used to writing in this style</a:t>
            </a:r>
          </a:p>
          <a:p>
            <a:pPr>
              <a:spcBef>
                <a:spcPts val="600"/>
              </a:spcBef>
            </a:pPr>
            <a:endParaRPr lang="en-US" sz="2800" dirty="0"/>
          </a:p>
          <a:p>
            <a:pPr>
              <a:spcBef>
                <a:spcPts val="600"/>
              </a:spcBef>
            </a:pPr>
            <a:r>
              <a:rPr lang="en-US" sz="2800" dirty="0"/>
              <a:t>To become part of QA process from Sept 2026</a:t>
            </a:r>
          </a:p>
          <a:p>
            <a:endParaRPr lang="en-US" sz="2800" dirty="0"/>
          </a:p>
          <a:p>
            <a:endParaRPr lang="en-GB" sz="2800" dirty="0"/>
          </a:p>
        </p:txBody>
      </p:sp>
    </p:spTree>
    <p:extLst>
      <p:ext uri="{BB962C8B-B14F-4D97-AF65-F5344CB8AC3E}">
        <p14:creationId xmlns:p14="http://schemas.microsoft.com/office/powerpoint/2010/main" val="178898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50B40-3C54-14D6-A681-45422563F35D}"/>
              </a:ext>
            </a:extLst>
          </p:cNvPr>
          <p:cNvSpPr>
            <a:spLocks noGrp="1"/>
          </p:cNvSpPr>
          <p:nvPr>
            <p:ph type="title"/>
          </p:nvPr>
        </p:nvSpPr>
        <p:spPr>
          <a:xfrm>
            <a:off x="1417637" y="-1143000"/>
            <a:ext cx="7269161" cy="1143000"/>
          </a:xfrm>
        </p:spPr>
        <p:txBody>
          <a:bodyPr lIns="91425" tIns="91425" rIns="91425" bIns="91425" anchor="b" anchorCtr="0"/>
          <a:lstStyle/>
          <a:p>
            <a:r>
              <a:rPr lang="en-GB" dirty="0"/>
              <a:t>Kerry Lawrence</a:t>
            </a:r>
          </a:p>
        </p:txBody>
      </p:sp>
      <p:sp>
        <p:nvSpPr>
          <p:cNvPr id="3" name="Text Placeholder 2">
            <a:extLst>
              <a:ext uri="{FF2B5EF4-FFF2-40B4-BE49-F238E27FC236}">
                <a16:creationId xmlns:a16="http://schemas.microsoft.com/office/drawing/2014/main" id="{3A35FE6A-B5D1-C952-CBD4-00BF7EF69065}"/>
              </a:ext>
            </a:extLst>
          </p:cNvPr>
          <p:cNvSpPr>
            <a:spLocks noGrp="1"/>
          </p:cNvSpPr>
          <p:nvPr>
            <p:ph type="body" idx="1"/>
          </p:nvPr>
        </p:nvSpPr>
        <p:spPr>
          <a:xfrm>
            <a:off x="539553" y="1268760"/>
            <a:ext cx="8147246" cy="4857403"/>
          </a:xfrm>
        </p:spPr>
        <p:txBody>
          <a:bodyPr/>
          <a:lstStyle/>
          <a:p>
            <a:pPr marL="203200" indent="0">
              <a:buNone/>
            </a:pPr>
            <a:r>
              <a:rPr lang="en-GB" dirty="0"/>
              <a:t>Kerry Lawrence</a:t>
            </a:r>
          </a:p>
          <a:p>
            <a:pPr marL="203200" indent="0">
              <a:buNone/>
            </a:pPr>
            <a:r>
              <a:rPr lang="en-GB" dirty="0"/>
              <a:t>Deputy Head Virtual School</a:t>
            </a:r>
          </a:p>
          <a:p>
            <a:pPr marL="203200" indent="0">
              <a:buNone/>
            </a:pPr>
            <a:r>
              <a:rPr lang="en-GB" b="1" dirty="0"/>
              <a:t>Tel:</a:t>
            </a:r>
            <a:r>
              <a:rPr lang="en-GB" dirty="0"/>
              <a:t> 07534 098035</a:t>
            </a:r>
          </a:p>
          <a:p>
            <a:r>
              <a:rPr lang="en-GB" b="1" dirty="0"/>
              <a:t>Email:</a:t>
            </a:r>
            <a:r>
              <a:rPr lang="en-GB" dirty="0"/>
              <a:t> </a:t>
            </a:r>
            <a:r>
              <a:rPr lang="en-GB" u="sng" dirty="0">
                <a:hlinkClick r:id="rId2"/>
              </a:rPr>
              <a:t>klawrence5@worcestershire.gov.uk</a:t>
            </a:r>
            <a:r>
              <a:rPr lang="en-GB" dirty="0"/>
              <a:t> </a:t>
            </a:r>
          </a:p>
          <a:p>
            <a:pPr marL="203200" indent="0">
              <a:buNone/>
            </a:pPr>
            <a:endParaRPr lang="en-GB" dirty="0"/>
          </a:p>
        </p:txBody>
      </p:sp>
    </p:spTree>
    <p:extLst>
      <p:ext uri="{BB962C8B-B14F-4D97-AF65-F5344CB8AC3E}">
        <p14:creationId xmlns:p14="http://schemas.microsoft.com/office/powerpoint/2010/main" val="1910764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FE06B024-3D17-508A-7246-467F457E62F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81CD12B-7A58-230F-8D86-8A182FEE64F9}"/>
              </a:ext>
            </a:extLst>
          </p:cNvPr>
          <p:cNvSpPr>
            <a:spLocks noGrp="1"/>
          </p:cNvSpPr>
          <p:nvPr>
            <p:ph type="ctrTitle"/>
          </p:nvPr>
        </p:nvSpPr>
        <p:spPr>
          <a:xfrm>
            <a:off x="1065276" y="3405449"/>
            <a:ext cx="7013447" cy="1470024"/>
          </a:xfrm>
        </p:spPr>
        <p:txBody>
          <a:bodyPr/>
          <a:lstStyle/>
          <a:p>
            <a:r>
              <a:rPr lang="en-GB" dirty="0">
                <a:solidFill>
                  <a:schemeClr val="tx1"/>
                </a:solidFill>
              </a:rPr>
              <a:t>PEP updates, WVS notices,</a:t>
            </a:r>
            <a:br>
              <a:rPr lang="en-GB" dirty="0">
                <a:solidFill>
                  <a:schemeClr val="tx1"/>
                </a:solidFill>
              </a:rPr>
            </a:br>
            <a:r>
              <a:rPr lang="en-GB" dirty="0">
                <a:solidFill>
                  <a:schemeClr val="tx1"/>
                </a:solidFill>
              </a:rPr>
              <a:t>Any questions?</a:t>
            </a:r>
            <a:br>
              <a:rPr lang="en-GB" dirty="0">
                <a:solidFill>
                  <a:schemeClr val="tx1"/>
                </a:solidFill>
              </a:rPr>
            </a:br>
            <a:br>
              <a:rPr lang="en-GB" sz="2000" dirty="0">
                <a:solidFill>
                  <a:schemeClr val="tx1"/>
                </a:solidFill>
              </a:rPr>
            </a:br>
            <a:r>
              <a:rPr lang="en-GB" sz="2000" dirty="0">
                <a:solidFill>
                  <a:schemeClr val="bg1">
                    <a:lumMod val="65000"/>
                  </a:schemeClr>
                </a:solidFill>
              </a:rPr>
              <a:t>Rachel Reed</a:t>
            </a:r>
            <a:br>
              <a:rPr lang="en-GB" sz="2000" dirty="0">
                <a:solidFill>
                  <a:schemeClr val="bg1">
                    <a:lumMod val="65000"/>
                  </a:schemeClr>
                </a:solidFill>
              </a:rPr>
            </a:br>
            <a:r>
              <a:rPr lang="en-GB" sz="2000" dirty="0">
                <a:solidFill>
                  <a:schemeClr val="bg1">
                    <a:lumMod val="65000"/>
                  </a:schemeClr>
                </a:solidFill>
              </a:rPr>
              <a:t>Learning Advocate – Worcestershire Virtual School</a:t>
            </a:r>
            <a:endParaRPr lang="en-US" sz="2000" dirty="0">
              <a:solidFill>
                <a:schemeClr val="tx1"/>
              </a:solidFill>
            </a:endParaRPr>
          </a:p>
        </p:txBody>
      </p:sp>
      <p:pic>
        <p:nvPicPr>
          <p:cNvPr id="8" name="Picture 7">
            <a:extLst>
              <a:ext uri="{FF2B5EF4-FFF2-40B4-BE49-F238E27FC236}">
                <a16:creationId xmlns:a16="http://schemas.microsoft.com/office/drawing/2014/main" id="{17F6DF55-8CB1-4A99-C0FD-26DDD1E5197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011457" y="1052736"/>
            <a:ext cx="5121084" cy="1379340"/>
          </a:xfrm>
          <a:prstGeom prst="rect">
            <a:avLst/>
          </a:prstGeom>
        </p:spPr>
      </p:pic>
    </p:spTree>
    <p:extLst>
      <p:ext uri="{BB962C8B-B14F-4D97-AF65-F5344CB8AC3E}">
        <p14:creationId xmlns:p14="http://schemas.microsoft.com/office/powerpoint/2010/main" val="1610786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13D757-A971-A7FB-C46D-FB3CDCBDA4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96BA57-C6F4-CCE0-B795-1A8F76EC4C9E}"/>
              </a:ext>
            </a:extLst>
          </p:cNvPr>
          <p:cNvSpPr>
            <a:spLocks noGrp="1"/>
          </p:cNvSpPr>
          <p:nvPr>
            <p:ph type="title"/>
          </p:nvPr>
        </p:nvSpPr>
        <p:spPr>
          <a:xfrm>
            <a:off x="1417637" y="-1143000"/>
            <a:ext cx="7269161" cy="1143000"/>
          </a:xfrm>
        </p:spPr>
        <p:txBody>
          <a:bodyPr lIns="91425" tIns="91425" rIns="91425" bIns="91425" anchor="b" anchorCtr="0"/>
          <a:lstStyle/>
          <a:p>
            <a:pPr lvl="0">
              <a:lnSpc>
                <a:spcPct val="107000"/>
              </a:lnSpc>
              <a:spcAft>
                <a:spcPts val="800"/>
              </a:spcAft>
              <a:defRPr/>
            </a:pPr>
            <a:r>
              <a:rPr lang="en-GB" b="1"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Virtual School /PEP Updates</a:t>
            </a:r>
            <a:endParaRPr lang="en-GB" sz="3200" kern="1200" dirty="0">
              <a:solidFill>
                <a:prstClr val="black"/>
              </a:solidFill>
              <a:latin typeface="Aptos" panose="020B0004020202020204" pitchFamily="34" charset="0"/>
            </a:endParaRPr>
          </a:p>
        </p:txBody>
      </p:sp>
      <p:sp>
        <p:nvSpPr>
          <p:cNvPr id="3" name="Text Placeholder 2">
            <a:extLst>
              <a:ext uri="{FF2B5EF4-FFF2-40B4-BE49-F238E27FC236}">
                <a16:creationId xmlns:a16="http://schemas.microsoft.com/office/drawing/2014/main" id="{84EAF041-2551-9514-F399-57CE816F3258}"/>
              </a:ext>
            </a:extLst>
          </p:cNvPr>
          <p:cNvSpPr>
            <a:spLocks noGrp="1"/>
          </p:cNvSpPr>
          <p:nvPr>
            <p:ph type="body" idx="1"/>
          </p:nvPr>
        </p:nvSpPr>
        <p:spPr>
          <a:xfrm>
            <a:off x="171068" y="577611"/>
            <a:ext cx="8649404" cy="5649491"/>
          </a:xfrm>
        </p:spPr>
        <p:txBody>
          <a:bodyPr/>
          <a:lstStyle/>
          <a:p>
            <a:pPr marL="546100" indent="-342900">
              <a:buFont typeface="+mj-lt"/>
              <a:buAutoNum type="arabicPeriod"/>
            </a:pPr>
            <a:endParaRPr lang="en-GB" sz="1800" dirty="0">
              <a:latin typeface="Aptos" panose="020B0004020202020204" pitchFamily="34" charset="0"/>
              <a:ea typeface="Times New Roman" panose="02020603050405020304" pitchFamily="18" charset="0"/>
              <a:cs typeface="Aptos" panose="020B0004020202020204" pitchFamily="34" charset="0"/>
            </a:endParaRPr>
          </a:p>
          <a:p>
            <a:pPr marL="546100" indent="-342900">
              <a:buFont typeface="+mj-lt"/>
              <a:buAutoNum type="arabicPeriod"/>
            </a:pPr>
            <a:endParaRPr lang="en-GB" sz="1800" dirty="0">
              <a:effectLst/>
              <a:latin typeface="Aptos" panose="020B0004020202020204" pitchFamily="34" charset="0"/>
              <a:ea typeface="Times New Roman" panose="02020603050405020304" pitchFamily="18" charset="0"/>
              <a:cs typeface="Aptos" panose="020B0004020202020204" pitchFamily="34" charset="0"/>
            </a:endParaRPr>
          </a:p>
          <a:p>
            <a:pPr marL="546100" indent="-342900">
              <a:buFont typeface="+mj-lt"/>
              <a:buAutoNum type="arabicPeriod"/>
            </a:pPr>
            <a:endParaRPr lang="en-GB" sz="1800" dirty="0">
              <a:effectLst/>
              <a:latin typeface="Aptos" panose="020B0004020202020204" pitchFamily="34" charset="0"/>
              <a:ea typeface="Times New Roman" panose="02020603050405020304" pitchFamily="18" charset="0"/>
              <a:cs typeface="Aptos" panose="020B0004020202020204" pitchFamily="34" charset="0"/>
            </a:endParaRPr>
          </a:p>
          <a:p>
            <a:r>
              <a:rPr lang="en-GB" sz="2000" b="1" dirty="0"/>
              <a:t>Overtyping</a:t>
            </a:r>
            <a:r>
              <a:rPr lang="en-GB" sz="2000" dirty="0"/>
              <a:t>  - please do not overtype as information gets lost, use </a:t>
            </a:r>
            <a:r>
              <a:rPr lang="en-GB" sz="2000" b="1" dirty="0">
                <a:solidFill>
                  <a:srgbClr val="FF0000"/>
                </a:solidFill>
              </a:rPr>
              <a:t>x</a:t>
            </a:r>
            <a:r>
              <a:rPr lang="en-GB" sz="2000" dirty="0"/>
              <a:t> </a:t>
            </a:r>
            <a:r>
              <a:rPr lang="en-GB" sz="2000" b="1" dirty="0">
                <a:solidFill>
                  <a:srgbClr val="00B050"/>
                </a:solidFill>
              </a:rPr>
              <a:t>+</a:t>
            </a:r>
            <a:r>
              <a:rPr lang="en-GB" sz="2000" dirty="0"/>
              <a:t> to insert new row</a:t>
            </a:r>
          </a:p>
          <a:p>
            <a:r>
              <a:rPr lang="en-GB" sz="2000" dirty="0"/>
              <a:t> </a:t>
            </a:r>
            <a:r>
              <a:rPr lang="en-GB" sz="2000" b="1" dirty="0"/>
              <a:t>Save &amp; submit </a:t>
            </a:r>
            <a:r>
              <a:rPr lang="en-GB" sz="2000" dirty="0"/>
              <a:t>– PEP information should be available </a:t>
            </a:r>
            <a:r>
              <a:rPr lang="en-GB" sz="2000" b="1" dirty="0"/>
              <a:t>before</a:t>
            </a:r>
            <a:r>
              <a:rPr lang="en-GB" sz="2000" dirty="0"/>
              <a:t> the meeting, submitted shortly after the meeting.</a:t>
            </a:r>
          </a:p>
          <a:p>
            <a:r>
              <a:rPr lang="en-GB" sz="2000" b="1" dirty="0"/>
              <a:t>SEND</a:t>
            </a:r>
            <a:r>
              <a:rPr lang="en-GB" sz="2000" dirty="0"/>
              <a:t> – SEND support/EHCP review dates, interventions (updated termly) and attach SEND documents </a:t>
            </a:r>
          </a:p>
          <a:p>
            <a:r>
              <a:rPr lang="en-GB" sz="2000" b="1" dirty="0"/>
              <a:t>Suspensions</a:t>
            </a:r>
            <a:r>
              <a:rPr lang="en-GB" sz="2000" dirty="0"/>
              <a:t> – all suspensions should be shared with the Virtual School immediately, and official letters and reintegration plans provided to Learning Advocate. PEP document to include exclusion this academic year.</a:t>
            </a:r>
          </a:p>
          <a:p>
            <a:r>
              <a:rPr lang="en-GB" sz="2000" b="1" dirty="0"/>
              <a:t>PTTT</a:t>
            </a:r>
            <a:r>
              <a:rPr lang="en-GB" sz="2000" dirty="0"/>
              <a:t> – notify WVS Leaning Advocate and agreed by SW,  WCC via Children’s Services Portal, a reintegration plan reviewed fortnightly</a:t>
            </a:r>
          </a:p>
          <a:p>
            <a:r>
              <a:rPr lang="en-GB" sz="2000" b="1" dirty="0"/>
              <a:t>Quality Assurance </a:t>
            </a:r>
            <a:r>
              <a:rPr lang="en-GB" sz="2000" dirty="0"/>
              <a:t>– new criteria from Sept 26 to include Language that Cares</a:t>
            </a:r>
          </a:p>
        </p:txBody>
      </p:sp>
      <p:sp>
        <p:nvSpPr>
          <p:cNvPr id="4" name="TextBox 3">
            <a:extLst>
              <a:ext uri="{FF2B5EF4-FFF2-40B4-BE49-F238E27FC236}">
                <a16:creationId xmlns:a16="http://schemas.microsoft.com/office/drawing/2014/main" id="{D66D0E17-4B1D-E0FD-E501-C78B70D1C48B}"/>
              </a:ext>
            </a:extLst>
          </p:cNvPr>
          <p:cNvSpPr txBox="1"/>
          <p:nvPr/>
        </p:nvSpPr>
        <p:spPr>
          <a:xfrm>
            <a:off x="434638" y="836712"/>
            <a:ext cx="7920880" cy="601255"/>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3200" b="1" strike="noStrike" kern="1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Times New Roman" panose="02020603050405020304" pitchFamily="18" charset="0"/>
              </a:rPr>
              <a:t>Virtual School /PEP Updates</a:t>
            </a:r>
            <a:endParaRPr kumimoji="0" lang="en-GB" sz="2800" b="0"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3906539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A42C5-AD60-DC8C-91A0-F28D7E6B0ED1}"/>
              </a:ext>
            </a:extLst>
          </p:cNvPr>
          <p:cNvSpPr>
            <a:spLocks noGrp="1"/>
          </p:cNvSpPr>
          <p:nvPr>
            <p:ph type="title" idx="4294967295"/>
          </p:nvPr>
        </p:nvSpPr>
        <p:spPr>
          <a:xfrm>
            <a:off x="1417637" y="-1143000"/>
            <a:ext cx="7269161" cy="1143000"/>
          </a:xfrm>
        </p:spPr>
        <p:txBody>
          <a:bodyPr lIns="91425" tIns="91425" rIns="91425" bIns="91425" anchor="b" anchorCtr="0"/>
          <a:lstStyle/>
          <a:p>
            <a:pPr>
              <a:spcAft>
                <a:spcPts val="200"/>
              </a:spcAft>
            </a:pPr>
            <a:r>
              <a:rPr lang="en-GB" b="1" dirty="0">
                <a:solidFill>
                  <a:srgbClr val="7030A0"/>
                </a:solidFill>
                <a:latin typeface="Arial" panose="020B0604020202020204" pitchFamily="34" charset="0"/>
                <a:ea typeface="Aptos" panose="020B0004020202020204" pitchFamily="34" charset="0"/>
                <a:cs typeface="Aptos" panose="020B0004020202020204" pitchFamily="34" charset="0"/>
              </a:rPr>
              <a:t>Worcestershire Virtual School is pleased to share an exciting opportunity available to Children Looked After and Previously Looked After young people aged 8–16 years</a:t>
            </a:r>
            <a:r>
              <a:rPr lang="en-GB" dirty="0">
                <a:solidFill>
                  <a:srgbClr val="7030A0"/>
                </a:solidFill>
                <a:latin typeface="Arial" panose="020B0604020202020204" pitchFamily="34" charset="0"/>
                <a:ea typeface="Aptos" panose="020B0004020202020204" pitchFamily="34" charset="0"/>
                <a:cs typeface="Aptos" panose="020B0004020202020204" pitchFamily="34" charset="0"/>
              </a:rPr>
              <a:t>.</a:t>
            </a:r>
            <a:endParaRPr lang="en-GB" dirty="0">
              <a:latin typeface="Aptos" panose="020B0004020202020204" pitchFamily="34" charset="0"/>
              <a:ea typeface="Aptos" panose="020B0004020202020204" pitchFamily="34" charset="0"/>
              <a:cs typeface="Aptos" panose="020B0004020202020204" pitchFamily="34" charset="0"/>
            </a:endParaRPr>
          </a:p>
        </p:txBody>
      </p:sp>
      <p:pic>
        <p:nvPicPr>
          <p:cNvPr id="10" name="Picture 9">
            <a:extLst>
              <a:ext uri="{FF2B5EF4-FFF2-40B4-BE49-F238E27FC236}">
                <a16:creationId xmlns:a16="http://schemas.microsoft.com/office/drawing/2014/main" id="{EEF3D3F7-B0A7-3102-C74F-7223B0D6CA61}"/>
              </a:ext>
              <a:ext uri="{C183D7F6-B498-43B3-948B-1728B52AA6E4}">
                <adec:decorative xmlns:adec="http://schemas.microsoft.com/office/drawing/2017/decorative" val="1"/>
              </a:ext>
            </a:extLst>
          </p:cNvPr>
          <p:cNvPicPr>
            <a:picLocks noChangeAspect="1"/>
          </p:cNvPicPr>
          <p:nvPr/>
        </p:nvPicPr>
        <p:blipFill>
          <a:blip r:embed="rId3">
            <a:alphaModFix amt="50000"/>
          </a:blip>
          <a:stretch>
            <a:fillRect/>
          </a:stretch>
        </p:blipFill>
        <p:spPr>
          <a:xfrm>
            <a:off x="4860032" y="449367"/>
            <a:ext cx="4706827" cy="3326768"/>
          </a:xfrm>
          <a:prstGeom prst="rect">
            <a:avLst/>
          </a:prstGeom>
        </p:spPr>
      </p:pic>
      <p:sp>
        <p:nvSpPr>
          <p:cNvPr id="12" name="TextBox 11">
            <a:extLst>
              <a:ext uri="{FF2B5EF4-FFF2-40B4-BE49-F238E27FC236}">
                <a16:creationId xmlns:a16="http://schemas.microsoft.com/office/drawing/2014/main" id="{E4823E53-7DB4-86BF-8AE2-A4441547C8D7}"/>
              </a:ext>
            </a:extLst>
          </p:cNvPr>
          <p:cNvSpPr txBox="1"/>
          <p:nvPr/>
        </p:nvSpPr>
        <p:spPr>
          <a:xfrm>
            <a:off x="114802" y="12869"/>
            <a:ext cx="9029197" cy="286360"/>
          </a:xfrm>
          <a:prstGeom prst="rect">
            <a:avLst/>
          </a:prstGeom>
          <a:noFill/>
        </p:spPr>
        <p:txBody>
          <a:bodyPr wrap="square">
            <a:spAutoFit/>
          </a:bodyPr>
          <a:lstStyle/>
          <a:p>
            <a:pPr>
              <a:lnSpc>
                <a:spcPts val="1500"/>
              </a:lnSpc>
              <a:buNone/>
            </a:pPr>
            <a:r>
              <a:rPr lang="en-GB" sz="1400" b="1" dirty="0">
                <a:solidFill>
                  <a:schemeClr val="bg1"/>
                </a:solidFill>
                <a:effectLst/>
                <a:latin typeface="Aptos" panose="020B0004020202020204" pitchFamily="34" charset="0"/>
                <a:ea typeface="Aptos" panose="020B0004020202020204" pitchFamily="34" charset="0"/>
                <a:cs typeface="Aptos" panose="020B0004020202020204" pitchFamily="34" charset="0"/>
              </a:rPr>
              <a:t>This event has now been rescheduled, and we truly hope you’ll be able to join us on the new date and time. </a:t>
            </a:r>
            <a:endParaRPr lang="en-GB" sz="1200" dirty="0">
              <a:solidFill>
                <a:schemeClr val="bg1"/>
              </a:solidFill>
              <a:effectLst/>
              <a:latin typeface="Aptos" panose="020B0004020202020204" pitchFamily="34" charset="0"/>
              <a:ea typeface="Aptos" panose="020B0004020202020204" pitchFamily="34" charset="0"/>
              <a:cs typeface="Aptos" panose="020B0004020202020204" pitchFamily="34" charset="0"/>
            </a:endParaRPr>
          </a:p>
        </p:txBody>
      </p:sp>
      <p:sp>
        <p:nvSpPr>
          <p:cNvPr id="5" name="TextBox 4">
            <a:extLst>
              <a:ext uri="{FF2B5EF4-FFF2-40B4-BE49-F238E27FC236}">
                <a16:creationId xmlns:a16="http://schemas.microsoft.com/office/drawing/2014/main" id="{4B1BFCAF-A039-E23E-3A40-CF6BFE217E55}"/>
              </a:ext>
              <a:ext uri="{C183D7F6-B498-43B3-948B-1728B52AA6E4}">
                <adec:decorative xmlns:adec="http://schemas.microsoft.com/office/drawing/2017/decorative" val="1"/>
              </a:ext>
            </a:extLst>
          </p:cNvPr>
          <p:cNvSpPr txBox="1"/>
          <p:nvPr/>
        </p:nvSpPr>
        <p:spPr>
          <a:xfrm>
            <a:off x="4211960" y="3068960"/>
            <a:ext cx="4752528" cy="523220"/>
          </a:xfrm>
          <a:prstGeom prst="rect">
            <a:avLst/>
          </a:prstGeom>
          <a:noFill/>
        </p:spPr>
        <p:txBody>
          <a:bodyPr wrap="square">
            <a:spAutoFit/>
          </a:bodyPr>
          <a:lstStyle/>
          <a:p>
            <a:br>
              <a:rPr lang="en-GB" dirty="0"/>
            </a:br>
            <a:endParaRPr lang="en-GB" dirty="0"/>
          </a:p>
        </p:txBody>
      </p:sp>
      <p:sp>
        <p:nvSpPr>
          <p:cNvPr id="7" name="TextBox 6">
            <a:extLst>
              <a:ext uri="{FF2B5EF4-FFF2-40B4-BE49-F238E27FC236}">
                <a16:creationId xmlns:a16="http://schemas.microsoft.com/office/drawing/2014/main" id="{24D90849-2C1F-135A-9884-8431B5DB8537}"/>
              </a:ext>
            </a:extLst>
          </p:cNvPr>
          <p:cNvSpPr txBox="1"/>
          <p:nvPr/>
        </p:nvSpPr>
        <p:spPr>
          <a:xfrm>
            <a:off x="106958" y="375285"/>
            <a:ext cx="8856984" cy="3413755"/>
          </a:xfrm>
          <a:prstGeom prst="rect">
            <a:avLst/>
          </a:prstGeom>
          <a:noFill/>
        </p:spPr>
        <p:txBody>
          <a:bodyPr wrap="square">
            <a:spAutoFit/>
          </a:bodyPr>
          <a:lstStyle/>
          <a:p>
            <a:pPr>
              <a:spcAft>
                <a:spcPts val="200"/>
              </a:spcAft>
              <a:buNone/>
            </a:pPr>
            <a:r>
              <a:rPr lang="en-GB" sz="2000" b="1" dirty="0">
                <a:solidFill>
                  <a:srgbClr val="7030A0"/>
                </a:solidFill>
                <a:effectLst/>
                <a:latin typeface="Arial" panose="020B0604020202020204" pitchFamily="34" charset="0"/>
                <a:ea typeface="Aptos" panose="020B0004020202020204" pitchFamily="34" charset="0"/>
                <a:cs typeface="Aptos" panose="020B0004020202020204" pitchFamily="34" charset="0"/>
              </a:rPr>
              <a:t>Worcestershire Virtual School is pleased to share an exciting opportunity available to Children Looked After and Previously Looked After young people aged 8–16 years</a:t>
            </a:r>
            <a:r>
              <a:rPr lang="en-GB" sz="2000" dirty="0">
                <a:solidFill>
                  <a:srgbClr val="7030A0"/>
                </a:solidFill>
                <a:effectLst/>
                <a:latin typeface="Arial" panose="020B0604020202020204" pitchFamily="34" charset="0"/>
                <a:ea typeface="Aptos" panose="020B0004020202020204" pitchFamily="34" charset="0"/>
                <a:cs typeface="Aptos" panose="020B0004020202020204" pitchFamily="34" charset="0"/>
              </a:rPr>
              <a:t>.</a:t>
            </a:r>
            <a:endParaRPr lang="en-GB" sz="2000" dirty="0">
              <a:effectLst/>
              <a:latin typeface="Aptos" panose="020B0004020202020204" pitchFamily="34" charset="0"/>
              <a:ea typeface="Aptos" panose="020B0004020202020204" pitchFamily="34" charset="0"/>
              <a:cs typeface="Aptos" panose="020B0004020202020204" pitchFamily="34" charset="0"/>
            </a:endParaRPr>
          </a:p>
          <a:p>
            <a:pPr>
              <a:lnSpc>
                <a:spcPts val="1500"/>
              </a:lnSpc>
              <a:spcAft>
                <a:spcPts val="200"/>
              </a:spcAft>
              <a:buNone/>
            </a:pPr>
            <a:r>
              <a:rPr lang="en-GB" dirty="0">
                <a:effectLst/>
                <a:latin typeface="Arial" panose="020B0604020202020204" pitchFamily="34" charset="0"/>
                <a:ea typeface="Aptos" panose="020B0004020202020204" pitchFamily="34" charset="0"/>
                <a:cs typeface="Aptos" panose="020B0004020202020204" pitchFamily="34" charset="0"/>
              </a:rPr>
              <a:t>We have partnered with </a:t>
            </a:r>
            <a:r>
              <a:rPr lang="en-GB" b="1" dirty="0">
                <a:effectLst/>
                <a:latin typeface="Arial" panose="020B0604020202020204" pitchFamily="34" charset="0"/>
                <a:ea typeface="Aptos" panose="020B0004020202020204" pitchFamily="34" charset="0"/>
                <a:cs typeface="Aptos" panose="020B0004020202020204" pitchFamily="34" charset="0"/>
              </a:rPr>
              <a:t>Worcestershire Martial Arts</a:t>
            </a:r>
            <a:r>
              <a:rPr lang="en-GB" dirty="0">
                <a:effectLst/>
                <a:latin typeface="Arial" panose="020B0604020202020204" pitchFamily="34" charset="0"/>
                <a:ea typeface="Aptos" panose="020B0004020202020204" pitchFamily="34" charset="0"/>
                <a:cs typeface="Aptos" panose="020B0004020202020204" pitchFamily="34" charset="0"/>
              </a:rPr>
              <a:t> to offer a </a:t>
            </a:r>
          </a:p>
          <a:p>
            <a:pPr>
              <a:lnSpc>
                <a:spcPts val="1500"/>
              </a:lnSpc>
              <a:spcAft>
                <a:spcPts val="200"/>
              </a:spcAft>
              <a:buNone/>
            </a:pPr>
            <a:r>
              <a:rPr lang="en-GB" i="1" dirty="0">
                <a:solidFill>
                  <a:srgbClr val="C00000"/>
                </a:solidFill>
                <a:effectLst/>
                <a:latin typeface="Arial" panose="020B0604020202020204" pitchFamily="34" charset="0"/>
                <a:ea typeface="Aptos" panose="020B0004020202020204" pitchFamily="34" charset="0"/>
                <a:cs typeface="Aptos" panose="020B0004020202020204" pitchFamily="34" charset="0"/>
              </a:rPr>
              <a:t>free, introductory martial arts session</a:t>
            </a:r>
            <a:r>
              <a:rPr lang="en-GB" dirty="0">
                <a:effectLst/>
                <a:latin typeface="Arial" panose="020B0604020202020204" pitchFamily="34" charset="0"/>
                <a:ea typeface="Aptos" panose="020B0004020202020204" pitchFamily="34" charset="0"/>
                <a:cs typeface="Aptos" panose="020B0004020202020204" pitchFamily="34" charset="0"/>
              </a:rPr>
              <a:t> designed to build:</a:t>
            </a:r>
            <a:endParaRPr lang="en-GB"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ts val="1500"/>
              </a:lnSpc>
              <a:spcAft>
                <a:spcPts val="200"/>
              </a:spcAft>
              <a:buSzPts val="1000"/>
              <a:buFont typeface="Symbol" panose="05050102010706020507" pitchFamily="18" charset="2"/>
              <a:buChar char=""/>
              <a:tabLst>
                <a:tab pos="457200" algn="l"/>
              </a:tabLst>
            </a:pPr>
            <a:r>
              <a:rPr lang="en-GB" sz="1400" dirty="0">
                <a:effectLst/>
                <a:latin typeface="Arial" panose="020B0604020202020204" pitchFamily="34" charset="0"/>
                <a:ea typeface="Times New Roman" panose="02020603050405020304" pitchFamily="18" charset="0"/>
                <a:cs typeface="Aptos" panose="020B0004020202020204" pitchFamily="34" charset="0"/>
              </a:rPr>
              <a:t>Discipline</a:t>
            </a:r>
            <a:endParaRPr lang="en-GB" sz="14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ts val="1500"/>
              </a:lnSpc>
              <a:spcAft>
                <a:spcPts val="200"/>
              </a:spcAft>
              <a:buSzPts val="1000"/>
              <a:buFont typeface="Symbol" panose="05050102010706020507" pitchFamily="18" charset="2"/>
              <a:buChar char=""/>
              <a:tabLst>
                <a:tab pos="457200" algn="l"/>
              </a:tabLst>
            </a:pPr>
            <a:r>
              <a:rPr lang="en-GB" sz="1400" dirty="0">
                <a:effectLst/>
                <a:latin typeface="Arial" panose="020B0604020202020204" pitchFamily="34" charset="0"/>
                <a:ea typeface="Times New Roman" panose="02020603050405020304" pitchFamily="18" charset="0"/>
                <a:cs typeface="Aptos" panose="020B0004020202020204" pitchFamily="34" charset="0"/>
              </a:rPr>
              <a:t>Focus</a:t>
            </a:r>
            <a:endParaRPr lang="en-GB" sz="14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ts val="1500"/>
              </a:lnSpc>
              <a:spcAft>
                <a:spcPts val="200"/>
              </a:spcAft>
              <a:buSzPts val="1000"/>
              <a:buFont typeface="Symbol" panose="05050102010706020507" pitchFamily="18" charset="2"/>
              <a:buChar char=""/>
              <a:tabLst>
                <a:tab pos="457200" algn="l"/>
              </a:tabLst>
            </a:pPr>
            <a:r>
              <a:rPr lang="en-GB" sz="1400" dirty="0">
                <a:effectLst/>
                <a:latin typeface="Arial" panose="020B0604020202020204" pitchFamily="34" charset="0"/>
                <a:ea typeface="Times New Roman" panose="02020603050405020304" pitchFamily="18" charset="0"/>
                <a:cs typeface="Aptos" panose="020B0004020202020204" pitchFamily="34" charset="0"/>
              </a:rPr>
              <a:t>Self‑control</a:t>
            </a:r>
            <a:endParaRPr lang="en-GB" sz="14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ts val="1500"/>
              </a:lnSpc>
              <a:spcAft>
                <a:spcPts val="200"/>
              </a:spcAft>
              <a:buSzPts val="1000"/>
              <a:buFont typeface="Symbol" panose="05050102010706020507" pitchFamily="18" charset="2"/>
              <a:buChar char=""/>
              <a:tabLst>
                <a:tab pos="457200" algn="l"/>
              </a:tabLst>
            </a:pPr>
            <a:r>
              <a:rPr lang="en-GB" sz="1400" dirty="0">
                <a:effectLst/>
                <a:latin typeface="Arial" panose="020B0604020202020204" pitchFamily="34" charset="0"/>
                <a:ea typeface="Times New Roman" panose="02020603050405020304" pitchFamily="18" charset="0"/>
                <a:cs typeface="Aptos" panose="020B0004020202020204" pitchFamily="34" charset="0"/>
              </a:rPr>
              <a:t>Fitness</a:t>
            </a:r>
            <a:endParaRPr lang="en-GB" sz="14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ts val="1500"/>
              </a:lnSpc>
              <a:spcAft>
                <a:spcPts val="200"/>
              </a:spcAft>
              <a:buSzPts val="1000"/>
              <a:buFont typeface="Symbol" panose="05050102010706020507" pitchFamily="18" charset="2"/>
              <a:buChar char=""/>
              <a:tabLst>
                <a:tab pos="457200" algn="l"/>
              </a:tabLst>
            </a:pPr>
            <a:r>
              <a:rPr lang="en-GB" sz="1400" dirty="0">
                <a:effectLst/>
                <a:latin typeface="Arial" panose="020B0604020202020204" pitchFamily="34" charset="0"/>
                <a:ea typeface="Times New Roman" panose="02020603050405020304" pitchFamily="18" charset="0"/>
                <a:cs typeface="Aptos" panose="020B0004020202020204" pitchFamily="34" charset="0"/>
              </a:rPr>
              <a:t>Confidence</a:t>
            </a:r>
            <a:endParaRPr lang="en-GB" sz="14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ts val="1500"/>
              </a:lnSpc>
              <a:spcAft>
                <a:spcPts val="200"/>
              </a:spcAft>
              <a:buSzPts val="1000"/>
              <a:buFont typeface="Symbol" panose="05050102010706020507" pitchFamily="18" charset="2"/>
              <a:buChar char=""/>
              <a:tabLst>
                <a:tab pos="457200" algn="l"/>
              </a:tabLst>
            </a:pPr>
            <a:r>
              <a:rPr lang="en-GB" sz="1400" dirty="0">
                <a:effectLst/>
                <a:latin typeface="Arial" panose="020B0604020202020204" pitchFamily="34" charset="0"/>
                <a:ea typeface="Times New Roman" panose="02020603050405020304" pitchFamily="18" charset="0"/>
                <a:cs typeface="Aptos" panose="020B0004020202020204" pitchFamily="34" charset="0"/>
              </a:rPr>
              <a:t>Perseverance</a:t>
            </a:r>
            <a:endParaRPr lang="en-GB" sz="14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lnSpc>
                <a:spcPts val="1500"/>
              </a:lnSpc>
              <a:spcAft>
                <a:spcPts val="200"/>
              </a:spcAft>
              <a:buSzPts val="1000"/>
              <a:buFont typeface="Symbol" panose="05050102010706020507" pitchFamily="18" charset="2"/>
              <a:buChar char=""/>
              <a:tabLst>
                <a:tab pos="457200" algn="l"/>
              </a:tabLst>
            </a:pPr>
            <a:r>
              <a:rPr lang="en-GB" sz="1400" dirty="0">
                <a:effectLst/>
                <a:latin typeface="Arial" panose="020B0604020202020204" pitchFamily="34" charset="0"/>
                <a:ea typeface="Times New Roman" panose="02020603050405020304" pitchFamily="18" charset="0"/>
                <a:cs typeface="Aptos" panose="020B0004020202020204" pitchFamily="34" charset="0"/>
              </a:rPr>
              <a:t>And many other positive skills that support wellbeing and education.</a:t>
            </a:r>
            <a:endParaRPr lang="en-GB" sz="1400" dirty="0">
              <a:effectLst/>
              <a:latin typeface="Aptos" panose="020B0004020202020204" pitchFamily="34" charset="0"/>
              <a:ea typeface="Aptos" panose="020B0004020202020204" pitchFamily="34" charset="0"/>
              <a:cs typeface="Aptos" panose="020B0004020202020204" pitchFamily="34" charset="0"/>
            </a:endParaRPr>
          </a:p>
          <a:p>
            <a:pPr>
              <a:lnSpc>
                <a:spcPts val="1500"/>
              </a:lnSpc>
              <a:spcAft>
                <a:spcPts val="200"/>
              </a:spcAft>
              <a:buNone/>
            </a:pPr>
            <a:r>
              <a:rPr lang="en-GB" sz="1400" dirty="0">
                <a:effectLst/>
                <a:latin typeface="Arial" panose="020B0604020202020204" pitchFamily="34" charset="0"/>
                <a:ea typeface="Aptos" panose="020B0004020202020204" pitchFamily="34" charset="0"/>
                <a:cs typeface="Aptos" panose="020B0004020202020204" pitchFamily="34" charset="0"/>
              </a:rPr>
              <a:t>This will be a supportive, beginner‑friendly session that encourages young </a:t>
            </a:r>
          </a:p>
          <a:p>
            <a:pPr>
              <a:lnSpc>
                <a:spcPts val="1500"/>
              </a:lnSpc>
              <a:spcAft>
                <a:spcPts val="200"/>
              </a:spcAft>
              <a:buNone/>
            </a:pPr>
            <a:r>
              <a:rPr lang="en-GB" sz="1400" dirty="0">
                <a:effectLst/>
                <a:latin typeface="Arial" panose="020B0604020202020204" pitchFamily="34" charset="0"/>
                <a:ea typeface="Aptos" panose="020B0004020202020204" pitchFamily="34" charset="0"/>
                <a:cs typeface="Aptos" panose="020B0004020202020204" pitchFamily="34" charset="0"/>
              </a:rPr>
              <a:t>people to try something new in a safe, structured environment.</a:t>
            </a:r>
            <a:endParaRPr lang="en-GB" sz="1400" dirty="0">
              <a:effectLst/>
              <a:latin typeface="Aptos" panose="020B0004020202020204" pitchFamily="34" charset="0"/>
              <a:ea typeface="Aptos" panose="020B0004020202020204" pitchFamily="34" charset="0"/>
              <a:cs typeface="Aptos" panose="020B0004020202020204" pitchFamily="34" charset="0"/>
            </a:endParaRPr>
          </a:p>
        </p:txBody>
      </p:sp>
      <p:graphicFrame>
        <p:nvGraphicFramePr>
          <p:cNvPr id="8" name="Table 7">
            <a:extLst>
              <a:ext uri="{FF2B5EF4-FFF2-40B4-BE49-F238E27FC236}">
                <a16:creationId xmlns:a16="http://schemas.microsoft.com/office/drawing/2014/main" id="{3E8EF6DE-D869-60C1-87D4-3D23A3BD6FFF}"/>
              </a:ext>
            </a:extLst>
          </p:cNvPr>
          <p:cNvGraphicFramePr>
            <a:graphicFrameLocks noGrp="1"/>
          </p:cNvGraphicFramePr>
          <p:nvPr>
            <p:extLst>
              <p:ext uri="{D42A27DB-BD31-4B8C-83A1-F6EECF244321}">
                <p14:modId xmlns:p14="http://schemas.microsoft.com/office/powerpoint/2010/main" val="1039252673"/>
              </p:ext>
            </p:extLst>
          </p:nvPr>
        </p:nvGraphicFramePr>
        <p:xfrm>
          <a:off x="147554" y="3742318"/>
          <a:ext cx="8856984" cy="2651760"/>
        </p:xfrm>
        <a:graphic>
          <a:graphicData uri="http://schemas.openxmlformats.org/drawingml/2006/table">
            <a:tbl>
              <a:tblPr firstRow="1" bandRow="1">
                <a:tableStyleId>{5C22544A-7EE6-4342-B048-85BDC9FD1C3A}</a:tableStyleId>
              </a:tblPr>
              <a:tblGrid>
                <a:gridCol w="4032448">
                  <a:extLst>
                    <a:ext uri="{9D8B030D-6E8A-4147-A177-3AD203B41FA5}">
                      <a16:colId xmlns:a16="http://schemas.microsoft.com/office/drawing/2014/main" val="13829135"/>
                    </a:ext>
                  </a:extLst>
                </a:gridCol>
                <a:gridCol w="2336214">
                  <a:extLst>
                    <a:ext uri="{9D8B030D-6E8A-4147-A177-3AD203B41FA5}">
                      <a16:colId xmlns:a16="http://schemas.microsoft.com/office/drawing/2014/main" val="1709991789"/>
                    </a:ext>
                  </a:extLst>
                </a:gridCol>
                <a:gridCol w="2488322">
                  <a:extLst>
                    <a:ext uri="{9D8B030D-6E8A-4147-A177-3AD203B41FA5}">
                      <a16:colId xmlns:a16="http://schemas.microsoft.com/office/drawing/2014/main" val="1718491549"/>
                    </a:ext>
                  </a:extLst>
                </a:gridCol>
              </a:tblGrid>
              <a:tr h="2609519">
                <a:tc>
                  <a:txBody>
                    <a:bodyPr/>
                    <a:lstStyle/>
                    <a:p>
                      <a:r>
                        <a:rPr lang="en-GB" b="0" dirty="0">
                          <a:solidFill>
                            <a:schemeClr val="tx1"/>
                          </a:solidFill>
                        </a:rPr>
                        <a:t>📅 </a:t>
                      </a:r>
                      <a:r>
                        <a:rPr lang="en-GB" b="1" dirty="0">
                          <a:solidFill>
                            <a:schemeClr val="tx1"/>
                          </a:solidFill>
                        </a:rPr>
                        <a:t>Session Details</a:t>
                      </a:r>
                    </a:p>
                    <a:p>
                      <a:r>
                        <a:rPr lang="en-GB" b="0" dirty="0">
                          <a:solidFill>
                            <a:schemeClr val="tx1"/>
                          </a:solidFill>
                        </a:rPr>
                        <a:t>📆 </a:t>
                      </a:r>
                      <a:r>
                        <a:rPr lang="en-GB" b="1" dirty="0">
                          <a:solidFill>
                            <a:schemeClr val="tx1"/>
                          </a:solidFill>
                        </a:rPr>
                        <a:t>Date</a:t>
                      </a:r>
                      <a:r>
                        <a:rPr lang="en-GB" b="0" dirty="0">
                          <a:solidFill>
                            <a:schemeClr val="tx1"/>
                          </a:solidFill>
                        </a:rPr>
                        <a:t>: Thursday 9</a:t>
                      </a:r>
                      <a:r>
                        <a:rPr lang="en-GB" b="0" baseline="30000" dirty="0">
                          <a:solidFill>
                            <a:schemeClr val="tx1"/>
                          </a:solidFill>
                        </a:rPr>
                        <a:t>th</a:t>
                      </a:r>
                      <a:r>
                        <a:rPr lang="en-GB" b="0" dirty="0">
                          <a:solidFill>
                            <a:schemeClr val="tx1"/>
                          </a:solidFill>
                        </a:rPr>
                        <a:t> April</a:t>
                      </a:r>
                      <a:br>
                        <a:rPr lang="en-GB" b="0" dirty="0">
                          <a:solidFill>
                            <a:schemeClr val="tx1"/>
                          </a:solidFill>
                        </a:rPr>
                      </a:br>
                      <a:r>
                        <a:rPr lang="en-GB" b="0" dirty="0">
                          <a:solidFill>
                            <a:schemeClr val="tx1"/>
                          </a:solidFill>
                        </a:rPr>
                        <a:t>⏰ </a:t>
                      </a:r>
                      <a:r>
                        <a:rPr lang="en-GB" b="1" dirty="0">
                          <a:solidFill>
                            <a:schemeClr val="tx1"/>
                          </a:solidFill>
                        </a:rPr>
                        <a:t>Time</a:t>
                      </a:r>
                      <a:r>
                        <a:rPr lang="en-GB" b="0" dirty="0">
                          <a:solidFill>
                            <a:schemeClr val="tx1"/>
                          </a:solidFill>
                        </a:rPr>
                        <a:t>: 12.00-13.00</a:t>
                      </a:r>
                      <a:br>
                        <a:rPr lang="en-GB" b="0" dirty="0">
                          <a:solidFill>
                            <a:schemeClr val="tx1"/>
                          </a:solidFill>
                        </a:rPr>
                      </a:br>
                      <a:r>
                        <a:rPr lang="en-GB" b="0" dirty="0">
                          <a:solidFill>
                            <a:schemeClr val="tx1"/>
                          </a:solidFill>
                        </a:rPr>
                        <a:t>📍 </a:t>
                      </a:r>
                      <a:r>
                        <a:rPr lang="en-GB" b="1" dirty="0">
                          <a:solidFill>
                            <a:schemeClr val="tx1"/>
                          </a:solidFill>
                        </a:rPr>
                        <a:t>Location</a:t>
                      </a:r>
                      <a:r>
                        <a:rPr lang="en-GB" b="0" dirty="0">
                          <a:solidFill>
                            <a:schemeClr val="tx1"/>
                          </a:solidFill>
                        </a:rPr>
                        <a:t>: Worcestershire Martial Arts, Trading Estate,</a:t>
                      </a:r>
                      <a:br>
                        <a:rPr lang="en-GB" b="0" dirty="0">
                          <a:solidFill>
                            <a:schemeClr val="tx1"/>
                          </a:solidFill>
                        </a:rPr>
                      </a:br>
                      <a:r>
                        <a:rPr lang="en-GB" b="0" dirty="0">
                          <a:solidFill>
                            <a:schemeClr val="tx1"/>
                          </a:solidFill>
                        </a:rPr>
                        <a:t>3 Checketts Lane, Worcester, WR3 7JW</a:t>
                      </a:r>
                      <a:br>
                        <a:rPr lang="en-GB" b="0" dirty="0">
                          <a:solidFill>
                            <a:schemeClr val="tx1"/>
                          </a:solidFill>
                        </a:rPr>
                      </a:br>
                      <a:r>
                        <a:rPr lang="en-GB" b="0" dirty="0">
                          <a:solidFill>
                            <a:schemeClr val="tx1"/>
                          </a:solidFill>
                        </a:rPr>
                        <a:t>👥 </a:t>
                      </a:r>
                      <a:r>
                        <a:rPr lang="en-GB" b="1" dirty="0">
                          <a:solidFill>
                            <a:schemeClr val="tx1"/>
                          </a:solidFill>
                        </a:rPr>
                        <a:t>Spaces</a:t>
                      </a:r>
                      <a:r>
                        <a:rPr lang="en-GB" b="0" dirty="0">
                          <a:solidFill>
                            <a:schemeClr val="tx1"/>
                          </a:solidFill>
                        </a:rPr>
                        <a:t>: Up to 20 places — early booking recommended</a:t>
                      </a:r>
                      <a:br>
                        <a:rPr lang="en-GB" b="0" dirty="0">
                          <a:solidFill>
                            <a:schemeClr val="tx1"/>
                          </a:solidFill>
                        </a:rPr>
                      </a:br>
                      <a:r>
                        <a:rPr lang="en-GB" b="0" dirty="0">
                          <a:solidFill>
                            <a:schemeClr val="tx1"/>
                          </a:solidFill>
                        </a:rPr>
                        <a:t>🌐 </a:t>
                      </a:r>
                      <a:r>
                        <a:rPr lang="en-GB" b="1" dirty="0">
                          <a:solidFill>
                            <a:schemeClr val="tx1"/>
                          </a:solidFill>
                        </a:rPr>
                        <a:t>Venue website: </a:t>
                      </a:r>
                      <a:r>
                        <a:rPr lang="en-GB" sz="1400" b="0" i="0" u="sng" strike="noStrike" cap="none" dirty="0">
                          <a:solidFill>
                            <a:schemeClr val="lt1"/>
                          </a:solidFill>
                          <a:effectLst/>
                          <a:latin typeface="+mn-lt"/>
                          <a:ea typeface="+mn-ea"/>
                          <a:cs typeface="+mn-cs"/>
                          <a:sym typeface="Arial"/>
                          <a:hlinkClick r:id="rId4"/>
                        </a:rPr>
                        <a:t>https://www.worcestershiremartialarts.co.uk/</a:t>
                      </a:r>
                      <a:endParaRPr lang="en-GB" sz="1400" b="0" i="0" u="sng" strike="noStrike" cap="none" dirty="0">
                        <a:solidFill>
                          <a:schemeClr val="lt1"/>
                        </a:solidFill>
                        <a:effectLst/>
                        <a:latin typeface="+mn-lt"/>
                        <a:ea typeface="+mn-ea"/>
                        <a:cs typeface="+mn-cs"/>
                        <a:sym typeface="Arial"/>
                      </a:endParaRPr>
                    </a:p>
                    <a:p>
                      <a:r>
                        <a:rPr lang="en-GB" b="0" dirty="0">
                          <a:solidFill>
                            <a:schemeClr val="tx1"/>
                          </a:solidFill>
                        </a:rPr>
                        <a:t>Parents/ Carers do not need to remain for the session, but are welcome to drop-off and collect.</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9EEED"/>
                    </a:solidFill>
                  </a:tcPr>
                </a:tc>
                <a:tc>
                  <a:txBody>
                    <a:bodyPr/>
                    <a:lstStyle/>
                    <a:p>
                      <a:r>
                        <a:rPr lang="en-GB" b="1" dirty="0">
                          <a:solidFill>
                            <a:schemeClr val="tx1"/>
                          </a:solidFill>
                        </a:rPr>
                        <a:t>Who is this for?</a:t>
                      </a:r>
                    </a:p>
                    <a:p>
                      <a:r>
                        <a:rPr lang="en-GB" b="0" dirty="0">
                          <a:solidFill>
                            <a:schemeClr val="tx1"/>
                          </a:solidFill>
                        </a:rPr>
                        <a:t>This opportunity is open to:</a:t>
                      </a:r>
                    </a:p>
                    <a:p>
                      <a:pPr lvl="0"/>
                      <a:r>
                        <a:rPr lang="en-GB" b="0" dirty="0">
                          <a:solidFill>
                            <a:schemeClr val="tx1"/>
                          </a:solidFill>
                        </a:rPr>
                        <a:t>Children Looked After (CLA)</a:t>
                      </a:r>
                    </a:p>
                    <a:p>
                      <a:pPr lvl="0"/>
                      <a:r>
                        <a:rPr lang="en-GB" b="0" dirty="0">
                          <a:solidFill>
                            <a:schemeClr val="tx1"/>
                          </a:solidFill>
                        </a:rPr>
                        <a:t>Previously Looked After Children (PLAC) </a:t>
                      </a:r>
                    </a:p>
                    <a:p>
                      <a:r>
                        <a:rPr lang="en-GB" b="0" dirty="0">
                          <a:solidFill>
                            <a:schemeClr val="tx1"/>
                          </a:solidFill>
                        </a:rPr>
                        <a:t>aged 8–16 years who may benefit from a confidence‑boosting, physical, and engaging activity.</a:t>
                      </a: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9EEED"/>
                    </a:solidFill>
                  </a:tcPr>
                </a:tc>
                <a:tc>
                  <a:txBody>
                    <a:bodyPr/>
                    <a:lstStyle/>
                    <a:p>
                      <a:r>
                        <a:rPr lang="en-GB" b="1" dirty="0">
                          <a:solidFill>
                            <a:schemeClr val="tx1"/>
                          </a:solidFill>
                        </a:rPr>
                        <a:t>How to book</a:t>
                      </a:r>
                    </a:p>
                    <a:p>
                      <a:r>
                        <a:rPr lang="en-GB" b="0" dirty="0">
                          <a:solidFill>
                            <a:schemeClr val="tx1"/>
                          </a:solidFill>
                        </a:rPr>
                        <a:t>To secure a place complete the booking form via this link: </a:t>
                      </a:r>
                      <a:r>
                        <a:rPr lang="en-GB" sz="1400" b="1" i="0" u="sng" strike="noStrike" cap="none" dirty="0">
                          <a:solidFill>
                            <a:schemeClr val="lt1"/>
                          </a:solidFill>
                          <a:effectLst/>
                          <a:latin typeface="+mn-lt"/>
                          <a:ea typeface="+mn-ea"/>
                          <a:cs typeface="+mn-cs"/>
                          <a:sym typeface="Arial"/>
                          <a:hlinkClick r:id="rId5"/>
                        </a:rPr>
                        <a:t>Worcestershire Martial arts introduction session -  9th April 2026  – Fill in form</a:t>
                      </a:r>
                      <a:endParaRPr lang="en-GB" sz="1400" b="0" i="0" u="sng" strike="noStrike" cap="none" dirty="0">
                        <a:solidFill>
                          <a:schemeClr val="lt1"/>
                        </a:solidFill>
                        <a:effectLst/>
                        <a:latin typeface="+mn-lt"/>
                        <a:ea typeface="+mn-ea"/>
                        <a:cs typeface="+mn-cs"/>
                        <a:sym typeface="Arial"/>
                      </a:endParaRPr>
                    </a:p>
                    <a:p>
                      <a:r>
                        <a:rPr lang="en-GB" b="0" dirty="0">
                          <a:solidFill>
                            <a:schemeClr val="tx1"/>
                          </a:solidFill>
                        </a:rPr>
                        <a:t>The deadline for bookings is Friday 20</a:t>
                      </a:r>
                      <a:r>
                        <a:rPr lang="en-GB" b="0" baseline="30000" dirty="0">
                          <a:solidFill>
                            <a:schemeClr val="tx1"/>
                          </a:solidFill>
                        </a:rPr>
                        <a:t>th</a:t>
                      </a:r>
                      <a:r>
                        <a:rPr lang="en-GB" b="0" dirty="0">
                          <a:solidFill>
                            <a:schemeClr val="tx1"/>
                          </a:solidFill>
                        </a:rPr>
                        <a:t> March 2026.</a:t>
                      </a:r>
                    </a:p>
                    <a:p>
                      <a:r>
                        <a:rPr lang="en-GB" b="0" dirty="0">
                          <a:solidFill>
                            <a:schemeClr val="tx1"/>
                          </a:solidFill>
                        </a:rPr>
                        <a:t>Places will be allocated on a first‑come, first‑served basis.</a:t>
                      </a:r>
                    </a:p>
                    <a:p>
                      <a:endParaRPr lang="en-GB" b="0" dirty="0">
                        <a:solidFill>
                          <a:schemeClr val="tx1"/>
                        </a:solidFill>
                      </a:endParaRPr>
                    </a:p>
                  </a:txBody>
                  <a:tcP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9EEED"/>
                    </a:solidFill>
                  </a:tcPr>
                </a:tc>
                <a:extLst>
                  <a:ext uri="{0D108BD9-81ED-4DB2-BD59-A6C34878D82A}">
                    <a16:rowId xmlns:a16="http://schemas.microsoft.com/office/drawing/2014/main" val="3436623503"/>
                  </a:ext>
                </a:extLst>
              </a:tr>
            </a:tbl>
          </a:graphicData>
        </a:graphic>
      </p:graphicFrame>
    </p:spTree>
    <p:extLst>
      <p:ext uri="{BB962C8B-B14F-4D97-AF65-F5344CB8AC3E}">
        <p14:creationId xmlns:p14="http://schemas.microsoft.com/office/powerpoint/2010/main" val="4245283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53C23-5BAA-B0AB-2FA4-CFD19F8F0546}"/>
              </a:ext>
            </a:extLst>
          </p:cNvPr>
          <p:cNvSpPr>
            <a:spLocks noGrp="1"/>
          </p:cNvSpPr>
          <p:nvPr>
            <p:ph type="title"/>
          </p:nvPr>
        </p:nvSpPr>
        <p:spPr>
          <a:xfrm>
            <a:off x="107504" y="487014"/>
            <a:ext cx="4572000" cy="1285801"/>
          </a:xfrm>
        </p:spPr>
        <p:txBody>
          <a:bodyPr/>
          <a:lstStyle/>
          <a:p>
            <a:r>
              <a:rPr lang="en-GB" sz="2800" b="1" dirty="0"/>
              <a:t>Celebrating </a:t>
            </a:r>
            <a:r>
              <a:rPr lang="en-GB" sz="2800" b="1" i="1" dirty="0"/>
              <a:t>World Book Day</a:t>
            </a:r>
            <a:r>
              <a:rPr lang="en-GB" sz="2800" b="1" dirty="0"/>
              <a:t> &amp; </a:t>
            </a:r>
            <a:r>
              <a:rPr lang="en-GB" sz="2800" b="1" i="1" dirty="0"/>
              <a:t>World Theatre Day</a:t>
            </a:r>
            <a:br>
              <a:rPr lang="en-GB" dirty="0"/>
            </a:br>
            <a:endParaRPr lang="en-GB" dirty="0"/>
          </a:p>
        </p:txBody>
      </p:sp>
      <p:sp>
        <p:nvSpPr>
          <p:cNvPr id="3" name="Text Placeholder 2">
            <a:extLst>
              <a:ext uri="{FF2B5EF4-FFF2-40B4-BE49-F238E27FC236}">
                <a16:creationId xmlns:a16="http://schemas.microsoft.com/office/drawing/2014/main" id="{FCC532E8-9A64-CE70-7B57-ED84F3F9AA49}"/>
              </a:ext>
            </a:extLst>
          </p:cNvPr>
          <p:cNvSpPr>
            <a:spLocks noGrp="1"/>
          </p:cNvSpPr>
          <p:nvPr>
            <p:ph type="body" idx="1"/>
          </p:nvPr>
        </p:nvSpPr>
        <p:spPr>
          <a:xfrm>
            <a:off x="-45447" y="1129914"/>
            <a:ext cx="4527776" cy="3959225"/>
          </a:xfrm>
        </p:spPr>
        <p:txBody>
          <a:bodyPr/>
          <a:lstStyle/>
          <a:p>
            <a:pPr marL="203200" indent="0">
              <a:buNone/>
            </a:pPr>
            <a:r>
              <a:rPr lang="en-GB" sz="1000" dirty="0"/>
              <a:t>Dear children, young people, carers, and schools,</a:t>
            </a:r>
          </a:p>
          <a:p>
            <a:pPr marL="203200" indent="0">
              <a:buNone/>
            </a:pPr>
            <a:r>
              <a:rPr lang="en-GB" sz="1000" dirty="0"/>
              <a:t>To mark both </a:t>
            </a:r>
            <a:r>
              <a:rPr lang="en-GB" sz="1000" b="1" dirty="0"/>
              <a:t>World Book Day</a:t>
            </a:r>
            <a:r>
              <a:rPr lang="en-GB" sz="1000" dirty="0"/>
              <a:t> and </a:t>
            </a:r>
            <a:r>
              <a:rPr lang="en-GB" sz="1000" b="1" dirty="0"/>
              <a:t>World Theatre Day</a:t>
            </a:r>
            <a:r>
              <a:rPr lang="en-GB" sz="1000" dirty="0"/>
              <a:t>, Worcestershire Virtual School is excited to launch a creative, inclusive, and imagination‑filled activity for </a:t>
            </a:r>
            <a:r>
              <a:rPr lang="en-GB" sz="1000" b="1" dirty="0"/>
              <a:t>children and young people of all ages</a:t>
            </a:r>
            <a:r>
              <a:rPr lang="en-GB" sz="1000" dirty="0"/>
              <a:t> (Children Looked After and Previously Looked After)</a:t>
            </a:r>
          </a:p>
          <a:p>
            <a:pPr marL="203200" indent="0">
              <a:buNone/>
            </a:pPr>
            <a:r>
              <a:rPr lang="en-GB" sz="1000" dirty="0"/>
              <a:t>We are being supported by Malvern Theatre,- please watch the videos below from Toby and Zoe, as they outline the challenge and share some tips and tricks to support you.  	Launch video: </a:t>
            </a:r>
            <a:r>
              <a:rPr lang="en-GB" sz="1000" u="sng" dirty="0">
                <a:hlinkClick r:id="rId2"/>
              </a:rPr>
              <a:t>https://youtu.be/EKrNH9MUgeQ</a:t>
            </a:r>
            <a:endParaRPr lang="en-GB" sz="1000" dirty="0"/>
          </a:p>
          <a:p>
            <a:pPr marL="203200" indent="0">
              <a:buNone/>
            </a:pPr>
            <a:r>
              <a:rPr lang="en-GB" sz="1000" dirty="0"/>
              <a:t>Top Tricks to support your character creation: </a:t>
            </a:r>
            <a:r>
              <a:rPr lang="en-GB" sz="1000" u="sng" dirty="0">
                <a:hlinkClick r:id="rId3"/>
              </a:rPr>
              <a:t>https://youtu.be/HLoAgwo6ls4</a:t>
            </a:r>
            <a:br>
              <a:rPr lang="en-GB" sz="1000" dirty="0"/>
            </a:br>
            <a:endParaRPr lang="en-GB" sz="1000" dirty="0"/>
          </a:p>
          <a:p>
            <a:pPr marL="203200" indent="0">
              <a:buNone/>
            </a:pPr>
            <a:r>
              <a:rPr lang="en-GB" sz="1000" b="1" dirty="0"/>
              <a:t>🌟 Your Challenge: Create a Character! </a:t>
            </a:r>
            <a:r>
              <a:rPr lang="en-GB" sz="1000" dirty="0"/>
              <a:t>We’re inviting you to design your very own </a:t>
            </a:r>
            <a:r>
              <a:rPr lang="en-GB" sz="1000" b="1" dirty="0"/>
              <a:t>original theatre character</a:t>
            </a:r>
            <a:r>
              <a:rPr lang="en-GB" sz="1000" dirty="0"/>
              <a:t> and bring them to life through a character profile. This celebration embraces storytelling, performance, art, and creativity in all its forms.</a:t>
            </a:r>
          </a:p>
          <a:p>
            <a:pPr marL="203200" indent="0">
              <a:buNone/>
            </a:pPr>
            <a:r>
              <a:rPr lang="en-GB" sz="1000" dirty="0"/>
              <a:t>There is </a:t>
            </a:r>
            <a:r>
              <a:rPr lang="en-GB" sz="1000" b="1" dirty="0"/>
              <a:t>no right or wrong way</a:t>
            </a:r>
            <a:r>
              <a:rPr lang="en-GB" sz="1000" dirty="0"/>
              <a:t> to take part—this activity is designed so </a:t>
            </a:r>
            <a:r>
              <a:rPr lang="en-GB" sz="1000" i="1" dirty="0"/>
              <a:t>every</a:t>
            </a:r>
            <a:r>
              <a:rPr lang="en-GB" sz="1000" dirty="0"/>
              <a:t> child and young person can join in, no matter their age, ability, or creative style.</a:t>
            </a:r>
          </a:p>
          <a:p>
            <a:pPr marL="203200" indent="0">
              <a:buNone/>
            </a:pPr>
            <a:endParaRPr lang="en-GB" sz="1000" dirty="0"/>
          </a:p>
          <a:p>
            <a:pPr marL="203200" indent="0">
              <a:buNone/>
            </a:pPr>
            <a:endParaRPr lang="en-GB" sz="1000" dirty="0"/>
          </a:p>
          <a:p>
            <a:pPr marL="203200" indent="0">
              <a:buNone/>
            </a:pPr>
            <a:endParaRPr lang="en-GB" sz="1000" dirty="0"/>
          </a:p>
          <a:p>
            <a:pPr marL="203200" indent="0">
              <a:buNone/>
            </a:pPr>
            <a:endParaRPr lang="en-GB" sz="1000" dirty="0"/>
          </a:p>
          <a:p>
            <a:pPr marL="203200" indent="0">
              <a:buNone/>
            </a:pPr>
            <a:endParaRPr lang="en-GB" sz="1000" dirty="0"/>
          </a:p>
          <a:p>
            <a:pPr marL="203200" indent="0">
              <a:buNone/>
            </a:pPr>
            <a:endParaRPr lang="en-GB" sz="1000" dirty="0"/>
          </a:p>
          <a:p>
            <a:pPr marL="203200" indent="0">
              <a:buNone/>
            </a:pPr>
            <a:endParaRPr lang="en-GB" sz="1000" dirty="0"/>
          </a:p>
          <a:p>
            <a:pPr marL="203200" indent="0">
              <a:buNone/>
            </a:pPr>
            <a:endParaRPr lang="en-GB" sz="1000" dirty="0"/>
          </a:p>
          <a:p>
            <a:pPr marL="203200" indent="0">
              <a:buNone/>
            </a:pPr>
            <a:endParaRPr lang="en-GB" sz="1000" dirty="0"/>
          </a:p>
          <a:p>
            <a:pPr marL="203200" indent="0">
              <a:buNone/>
            </a:pPr>
            <a:endParaRPr lang="en-GB" sz="1800" dirty="0"/>
          </a:p>
          <a:p>
            <a:r>
              <a:rPr lang="en-GB" sz="1000" b="1" dirty="0"/>
              <a:t>❤️ </a:t>
            </a:r>
            <a:r>
              <a:rPr lang="en-GB" sz="1000" b="1" dirty="0">
                <a:solidFill>
                  <a:schemeClr val="bg1"/>
                </a:solidFill>
              </a:rPr>
              <a:t>We Can’t Wait to Meet Your Characters</a:t>
            </a:r>
            <a:endParaRPr lang="en-GB" sz="1000" dirty="0">
              <a:solidFill>
                <a:schemeClr val="bg1"/>
              </a:solidFill>
            </a:endParaRPr>
          </a:p>
        </p:txBody>
      </p:sp>
      <p:pic>
        <p:nvPicPr>
          <p:cNvPr id="5" name="Picture 4">
            <a:extLst>
              <a:ext uri="{FF2B5EF4-FFF2-40B4-BE49-F238E27FC236}">
                <a16:creationId xmlns:a16="http://schemas.microsoft.com/office/drawing/2014/main" id="{0F0CE33E-72C5-260A-9BF0-0ABD7292F83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604677" y="24388"/>
            <a:ext cx="4543894" cy="6858000"/>
          </a:xfrm>
          <a:prstGeom prst="rect">
            <a:avLst/>
          </a:prstGeom>
        </p:spPr>
      </p:pic>
      <p:graphicFrame>
        <p:nvGraphicFramePr>
          <p:cNvPr id="8" name="Table 7">
            <a:extLst>
              <a:ext uri="{FF2B5EF4-FFF2-40B4-BE49-F238E27FC236}">
                <a16:creationId xmlns:a16="http://schemas.microsoft.com/office/drawing/2014/main" id="{8E1D3DE8-E871-86B4-9985-9BB612DFC61D}"/>
              </a:ext>
            </a:extLst>
          </p:cNvPr>
          <p:cNvGraphicFramePr>
            <a:graphicFrameLocks noGrp="1"/>
          </p:cNvGraphicFramePr>
          <p:nvPr/>
        </p:nvGraphicFramePr>
        <p:xfrm>
          <a:off x="22848" y="4140120"/>
          <a:ext cx="4516476" cy="2240280"/>
        </p:xfrm>
        <a:graphic>
          <a:graphicData uri="http://schemas.openxmlformats.org/drawingml/2006/table">
            <a:tbl>
              <a:tblPr firstRow="1" bandRow="1">
                <a:tableStyleId>{21E4AEA4-8DFA-4A89-87EB-49C32662AFE0}</a:tableStyleId>
              </a:tblPr>
              <a:tblGrid>
                <a:gridCol w="1376621">
                  <a:extLst>
                    <a:ext uri="{9D8B030D-6E8A-4147-A177-3AD203B41FA5}">
                      <a16:colId xmlns:a16="http://schemas.microsoft.com/office/drawing/2014/main" val="4015454265"/>
                    </a:ext>
                  </a:extLst>
                </a:gridCol>
                <a:gridCol w="1634363">
                  <a:extLst>
                    <a:ext uri="{9D8B030D-6E8A-4147-A177-3AD203B41FA5}">
                      <a16:colId xmlns:a16="http://schemas.microsoft.com/office/drawing/2014/main" val="3937752732"/>
                    </a:ext>
                  </a:extLst>
                </a:gridCol>
                <a:gridCol w="1505492">
                  <a:extLst>
                    <a:ext uri="{9D8B030D-6E8A-4147-A177-3AD203B41FA5}">
                      <a16:colId xmlns:a16="http://schemas.microsoft.com/office/drawing/2014/main" val="2877996700"/>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1. Invent Your Character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2. Create a Character Profile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dirty="0"/>
                        <a:t>3. Optional Extras</a:t>
                      </a:r>
                    </a:p>
                  </a:txBody>
                  <a:tcPr/>
                </a:tc>
                <a:extLst>
                  <a:ext uri="{0D108BD9-81ED-4DB2-BD59-A6C34878D82A}">
                    <a16:rowId xmlns:a16="http://schemas.microsoft.com/office/drawing/2014/main" val="3308922110"/>
                  </a:ext>
                </a:extLst>
              </a:tr>
              <a:tr h="370840">
                <a:tc>
                  <a:txBody>
                    <a:bodyPr/>
                    <a:lstStyle/>
                    <a:p>
                      <a:r>
                        <a:rPr lang="en-GB" sz="900" b="0" dirty="0"/>
                        <a:t>Your character can be:</a:t>
                      </a:r>
                      <a:br>
                        <a:rPr lang="en-GB" sz="900" b="0" dirty="0"/>
                      </a:br>
                      <a:r>
                        <a:rPr lang="en-GB" sz="900" b="0" dirty="0"/>
                        <a:t>• A human</a:t>
                      </a:r>
                      <a:br>
                        <a:rPr lang="en-GB" sz="900" b="0" dirty="0"/>
                      </a:br>
                      <a:r>
                        <a:rPr lang="en-GB" sz="900" b="0" dirty="0"/>
                        <a:t>• An animal</a:t>
                      </a:r>
                      <a:br>
                        <a:rPr lang="en-GB" sz="900" b="0" dirty="0"/>
                      </a:br>
                      <a:r>
                        <a:rPr lang="en-GB" sz="900" b="0" dirty="0"/>
                        <a:t>• A mythical being</a:t>
                      </a:r>
                      <a:br>
                        <a:rPr lang="en-GB" sz="900" b="0" dirty="0"/>
                      </a:br>
                      <a:r>
                        <a:rPr lang="en-GB" sz="900" b="0" dirty="0"/>
                        <a:t>• Something completely abstract or magical</a:t>
                      </a:r>
                      <a:br>
                        <a:rPr lang="en-GB" sz="900" b="0" dirty="0"/>
                      </a:br>
                      <a:r>
                        <a:rPr lang="en-GB" sz="900" b="0" dirty="0"/>
                        <a:t>Anything your imagination dreams up!</a:t>
                      </a:r>
                    </a:p>
                    <a:p>
                      <a:endParaRPr lang="en-GB" sz="900" b="0" dirty="0"/>
                    </a:p>
                  </a:txBody>
                  <a:tcPr/>
                </a:tc>
                <a:tc>
                  <a:txBody>
                    <a:bodyPr/>
                    <a:lstStyle/>
                    <a:p>
                      <a:r>
                        <a:rPr lang="en-GB" sz="900" b="0" dirty="0"/>
                        <a:t>Include fun details like:</a:t>
                      </a:r>
                      <a:br>
                        <a:rPr lang="en-GB" sz="900" b="0" dirty="0"/>
                      </a:br>
                      <a:r>
                        <a:rPr lang="en-GB" sz="900" b="0" dirty="0"/>
                        <a:t>• </a:t>
                      </a:r>
                      <a:r>
                        <a:rPr lang="en-GB" sz="900" b="1" dirty="0"/>
                        <a:t>Name &amp; appearance </a:t>
                      </a:r>
                      <a:r>
                        <a:rPr lang="en-GB" sz="900" b="0" dirty="0"/>
                        <a:t>– What do they look like? Do they have a costume?</a:t>
                      </a:r>
                      <a:br>
                        <a:rPr lang="en-GB" sz="900" b="0" dirty="0"/>
                      </a:br>
                      <a:r>
                        <a:rPr lang="en-GB" sz="900" b="0" dirty="0"/>
                        <a:t>• </a:t>
                      </a:r>
                      <a:r>
                        <a:rPr lang="en-GB" sz="900" b="1" dirty="0"/>
                        <a:t>Personality</a:t>
                      </a:r>
                      <a:r>
                        <a:rPr lang="en-GB" sz="900" b="0" dirty="0"/>
                        <a:t> – Are they brave, shy, mischievous, kind?</a:t>
                      </a:r>
                      <a:br>
                        <a:rPr lang="en-GB" sz="900" b="0" dirty="0"/>
                      </a:br>
                      <a:r>
                        <a:rPr lang="en-GB" sz="900" b="0" dirty="0"/>
                        <a:t>• </a:t>
                      </a:r>
                      <a:r>
                        <a:rPr lang="en-GB" sz="900" b="1" dirty="0"/>
                        <a:t>Backstory</a:t>
                      </a:r>
                      <a:r>
                        <a:rPr lang="en-GB" sz="900" b="0" dirty="0"/>
                        <a:t> – Where are they from? What matters to them?</a:t>
                      </a:r>
                      <a:br>
                        <a:rPr lang="en-GB" sz="900" b="0" dirty="0"/>
                      </a:br>
                      <a:r>
                        <a:rPr lang="en-GB" sz="900" b="0" dirty="0"/>
                        <a:t>• </a:t>
                      </a:r>
                      <a:r>
                        <a:rPr lang="en-GB" sz="900" b="1" dirty="0"/>
                        <a:t>Special talent or secret </a:t>
                      </a:r>
                      <a:r>
                        <a:rPr lang="en-GB" sz="900" b="0" dirty="0"/>
                        <a:t>– Something unique that makes them stand out</a:t>
                      </a:r>
                    </a:p>
                  </a:txBody>
                  <a:tcPr/>
                </a:tc>
                <a:tc>
                  <a:txBody>
                    <a:bodyPr/>
                    <a:lstStyle/>
                    <a:p>
                      <a:r>
                        <a:rPr lang="en-GB" sz="900" b="0" dirty="0"/>
                        <a:t>You can also choose to:</a:t>
                      </a:r>
                      <a:br>
                        <a:rPr lang="en-GB" sz="900" b="0" dirty="0"/>
                      </a:br>
                      <a:r>
                        <a:rPr lang="en-GB" sz="900" b="0" dirty="0"/>
                        <a:t>• Draw or paint your character</a:t>
                      </a:r>
                      <a:br>
                        <a:rPr lang="en-GB" sz="900" b="0" dirty="0"/>
                      </a:br>
                      <a:r>
                        <a:rPr lang="en-GB" sz="900" b="0" dirty="0"/>
                        <a:t>• Write a monologue or short scene</a:t>
                      </a:r>
                      <a:br>
                        <a:rPr lang="en-GB" sz="900" b="0" dirty="0"/>
                      </a:br>
                      <a:r>
                        <a:rPr lang="en-GB" sz="900" b="0" dirty="0"/>
                        <a:t>• Record a short performance as your character (if you want to!)</a:t>
                      </a:r>
                    </a:p>
                    <a:p>
                      <a:endParaRPr lang="en-GB" sz="900" b="0" dirty="0"/>
                    </a:p>
                  </a:txBody>
                  <a:tcPr/>
                </a:tc>
                <a:extLst>
                  <a:ext uri="{0D108BD9-81ED-4DB2-BD59-A6C34878D82A}">
                    <a16:rowId xmlns:a16="http://schemas.microsoft.com/office/drawing/2014/main" val="927529315"/>
                  </a:ext>
                </a:extLst>
              </a:tr>
            </a:tbl>
          </a:graphicData>
        </a:graphic>
      </p:graphicFrame>
    </p:spTree>
    <p:extLst>
      <p:ext uri="{BB962C8B-B14F-4D97-AF65-F5344CB8AC3E}">
        <p14:creationId xmlns:p14="http://schemas.microsoft.com/office/powerpoint/2010/main" val="35223991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20F21-BBF3-24E2-0A27-105FAC38E3E0}"/>
              </a:ext>
            </a:extLst>
          </p:cNvPr>
          <p:cNvSpPr>
            <a:spLocks noGrp="1"/>
          </p:cNvSpPr>
          <p:nvPr>
            <p:ph type="title"/>
          </p:nvPr>
        </p:nvSpPr>
        <p:spPr>
          <a:xfrm>
            <a:off x="986886" y="569248"/>
            <a:ext cx="6923110" cy="4896544"/>
          </a:xfrm>
        </p:spPr>
        <p:txBody>
          <a:bodyPr/>
          <a:lstStyle/>
          <a:p>
            <a:pPr algn="ctr"/>
            <a:r>
              <a:rPr lang="en-GB" b="1" dirty="0">
                <a:solidFill>
                  <a:schemeClr val="accent4"/>
                </a:solidFill>
              </a:rPr>
              <a:t>Designated Teacher </a:t>
            </a:r>
            <a:br>
              <a:rPr lang="en-GB" b="1" dirty="0">
                <a:solidFill>
                  <a:schemeClr val="accent4"/>
                </a:solidFill>
              </a:rPr>
            </a:br>
            <a:r>
              <a:rPr lang="en-GB" b="1" dirty="0">
                <a:solidFill>
                  <a:schemeClr val="accent4"/>
                </a:solidFill>
              </a:rPr>
              <a:t>Updates and Guidance Session</a:t>
            </a:r>
            <a:br>
              <a:rPr lang="en-GB" b="1" dirty="0">
                <a:solidFill>
                  <a:schemeClr val="accent4"/>
                </a:solidFill>
              </a:rPr>
            </a:br>
            <a:r>
              <a:rPr lang="en-GB" b="1" dirty="0">
                <a:solidFill>
                  <a:schemeClr val="accent4"/>
                </a:solidFill>
              </a:rPr>
              <a:t>Summer  2026</a:t>
            </a:r>
            <a:br>
              <a:rPr lang="en-GB" b="1" dirty="0">
                <a:solidFill>
                  <a:schemeClr val="accent4"/>
                </a:solidFill>
              </a:rPr>
            </a:br>
            <a:br>
              <a:rPr lang="en-GB" b="1" dirty="0">
                <a:solidFill>
                  <a:schemeClr val="accent4"/>
                </a:solidFill>
              </a:rPr>
            </a:br>
            <a:br>
              <a:rPr lang="en-GB" b="1" dirty="0">
                <a:solidFill>
                  <a:schemeClr val="accent4"/>
                </a:solidFill>
              </a:rPr>
            </a:br>
            <a:br>
              <a:rPr lang="en-GB" b="1" dirty="0">
                <a:solidFill>
                  <a:schemeClr val="accent4"/>
                </a:solidFill>
              </a:rPr>
            </a:br>
            <a:br>
              <a:rPr lang="en-GB" b="1" dirty="0">
                <a:solidFill>
                  <a:schemeClr val="accent4"/>
                </a:solidFill>
              </a:rPr>
            </a:br>
            <a:r>
              <a:rPr lang="en-GB" b="1" dirty="0">
                <a:solidFill>
                  <a:schemeClr val="accent4"/>
                </a:solidFill>
              </a:rPr>
              <a:t>Tuesday 7</a:t>
            </a:r>
            <a:r>
              <a:rPr lang="en-GB" b="1" baseline="30000" dirty="0">
                <a:solidFill>
                  <a:schemeClr val="accent4"/>
                </a:solidFill>
              </a:rPr>
              <a:t>th</a:t>
            </a:r>
            <a:r>
              <a:rPr lang="en-GB" b="1" dirty="0">
                <a:solidFill>
                  <a:schemeClr val="accent4"/>
                </a:solidFill>
              </a:rPr>
              <a:t> July @ 1.30 or 3.30pm</a:t>
            </a:r>
            <a:br>
              <a:rPr lang="en-GB" sz="4000" b="1" dirty="0">
                <a:solidFill>
                  <a:schemeClr val="tx2">
                    <a:lumMod val="60000"/>
                    <a:lumOff val="40000"/>
                  </a:schemeClr>
                </a:solidFill>
              </a:rPr>
            </a:br>
            <a:endParaRPr lang="en-GB" dirty="0"/>
          </a:p>
        </p:txBody>
      </p:sp>
      <p:pic>
        <p:nvPicPr>
          <p:cNvPr id="6" name="Picture 5">
            <a:extLst>
              <a:ext uri="{FF2B5EF4-FFF2-40B4-BE49-F238E27FC236}">
                <a16:creationId xmlns:a16="http://schemas.microsoft.com/office/drawing/2014/main" id="{C220AA17-AA5A-5BB2-FDFB-E0FB82E746AA}"/>
              </a:ext>
              <a:ext uri="{C183D7F6-B498-43B3-948B-1728B52AA6E4}">
                <adec:decorative xmlns:adec="http://schemas.microsoft.com/office/drawing/2017/decorative" val="1"/>
              </a:ext>
            </a:extLst>
          </p:cNvPr>
          <p:cNvPicPr/>
          <p:nvPr/>
        </p:nvPicPr>
        <p:blipFill>
          <a:blip r:embed="rId2">
            <a:extLst>
              <a:ext uri="{28A0092B-C50C-407E-A947-70E740481C1C}">
                <a14:useLocalDpi xmlns:a14="http://schemas.microsoft.com/office/drawing/2010/main" val="0"/>
              </a:ext>
            </a:extLst>
          </a:blip>
          <a:srcRect t="13083" b="11693"/>
          <a:stretch>
            <a:fillRect/>
          </a:stretch>
        </p:blipFill>
        <p:spPr bwMode="auto">
          <a:xfrm>
            <a:off x="1268636" y="2420888"/>
            <a:ext cx="6359610" cy="1656184"/>
          </a:xfrm>
          <a:prstGeom prst="rect">
            <a:avLst/>
          </a:prstGeom>
          <a:noFill/>
          <a:ln>
            <a:noFill/>
          </a:ln>
        </p:spPr>
      </p:pic>
      <p:sp>
        <p:nvSpPr>
          <p:cNvPr id="7" name="Rectangle 6">
            <a:extLst>
              <a:ext uri="{FF2B5EF4-FFF2-40B4-BE49-F238E27FC236}">
                <a16:creationId xmlns:a16="http://schemas.microsoft.com/office/drawing/2014/main" id="{8EEE228B-D84A-4702-4B01-C4D835305B1B}"/>
              </a:ext>
            </a:extLst>
          </p:cNvPr>
          <p:cNvSpPr/>
          <p:nvPr/>
        </p:nvSpPr>
        <p:spPr>
          <a:xfrm>
            <a:off x="755576" y="4993894"/>
            <a:ext cx="7973446" cy="1323439"/>
          </a:xfrm>
          <a:prstGeom prst="rect">
            <a:avLst/>
          </a:prstGeom>
          <a:noFill/>
        </p:spPr>
        <p:txBody>
          <a:bodyPr wrap="square" lIns="91440" tIns="45720" rIns="91440" bIns="45720">
            <a:spAutoFit/>
          </a:bodyPr>
          <a:lstStyle/>
          <a:p>
            <a:pPr algn="ctr"/>
            <a:r>
              <a:rPr lang="en-US" sz="2000" dirty="0">
                <a:ln w="0"/>
                <a:solidFill>
                  <a:srgbClr val="C00000"/>
                </a:solidFill>
                <a:effectLst>
                  <a:outerShdw blurRad="50800" dist="38100" dir="2700000" algn="tl" rotWithShape="0">
                    <a:prstClr val="black">
                      <a:alpha val="40000"/>
                    </a:prstClr>
                  </a:outerShdw>
                </a:effectLst>
              </a:rPr>
              <a:t>Any requests for any key issues/themes that DTs would welcome in next session, please let me or your Learning Advocate know.</a:t>
            </a:r>
          </a:p>
          <a:p>
            <a:pPr algn="ctr"/>
            <a:endParaRPr lang="en-US" sz="2000" dirty="0">
              <a:ln w="0"/>
              <a:solidFill>
                <a:srgbClr val="C00000"/>
              </a:solidFill>
              <a:effectLst>
                <a:outerShdw blurRad="50800" dist="38100" dir="2700000" algn="tl" rotWithShape="0">
                  <a:prstClr val="black">
                    <a:alpha val="40000"/>
                  </a:prstClr>
                </a:outerShdw>
              </a:effectLst>
            </a:endParaRPr>
          </a:p>
          <a:p>
            <a:pPr algn="ctr"/>
            <a:r>
              <a:rPr lang="en-US" sz="2000" dirty="0">
                <a:ln w="0"/>
                <a:solidFill>
                  <a:srgbClr val="C00000"/>
                </a:solidFill>
                <a:effectLst>
                  <a:outerShdw blurRad="50800" dist="38100" dir="2700000" algn="tl" rotWithShape="0">
                    <a:prstClr val="black">
                      <a:alpha val="40000"/>
                    </a:prstClr>
                  </a:outerShdw>
                </a:effectLst>
              </a:rPr>
              <a:t>Rachel Reed – </a:t>
            </a:r>
            <a:r>
              <a:rPr lang="en-US" sz="2000" dirty="0">
                <a:ln w="0"/>
                <a:solidFill>
                  <a:srgbClr val="C00000"/>
                </a:solidFill>
                <a:effectLst>
                  <a:outerShdw blurRad="50800" dist="38100" dir="2700000" algn="tl" rotWithShape="0">
                    <a:prstClr val="black">
                      <a:alpha val="40000"/>
                    </a:prstClr>
                  </a:outerShdw>
                </a:effectLst>
                <a:hlinkClick r:id="rId3"/>
              </a:rPr>
              <a:t>rreed@worcestershire.gov.uk</a:t>
            </a:r>
            <a:r>
              <a:rPr lang="en-US" sz="2000" dirty="0">
                <a:ln w="0"/>
                <a:solidFill>
                  <a:srgbClr val="C00000"/>
                </a:solidFill>
                <a:effectLst>
                  <a:outerShdw blurRad="50800" dist="38100" dir="2700000" algn="tl" rotWithShape="0">
                    <a:prstClr val="black">
                      <a:alpha val="40000"/>
                    </a:prstClr>
                  </a:outerShdw>
                </a:effectLst>
              </a:rPr>
              <a:t> </a:t>
            </a:r>
          </a:p>
        </p:txBody>
      </p:sp>
    </p:spTree>
    <p:extLst>
      <p:ext uri="{BB962C8B-B14F-4D97-AF65-F5344CB8AC3E}">
        <p14:creationId xmlns:p14="http://schemas.microsoft.com/office/powerpoint/2010/main" val="9635929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4" name="Title 3">
            <a:extLst>
              <a:ext uri="{FF2B5EF4-FFF2-40B4-BE49-F238E27FC236}">
                <a16:creationId xmlns:a16="http://schemas.microsoft.com/office/drawing/2014/main" id="{F68942AE-721E-F5B1-4F11-183782943A0F}"/>
              </a:ext>
            </a:extLst>
          </p:cNvPr>
          <p:cNvSpPr>
            <a:spLocks noGrp="1"/>
          </p:cNvSpPr>
          <p:nvPr>
            <p:ph type="title"/>
          </p:nvPr>
        </p:nvSpPr>
        <p:spPr>
          <a:xfrm>
            <a:off x="1417637" y="-1143000"/>
            <a:ext cx="7269161" cy="1143000"/>
          </a:xfrm>
        </p:spPr>
        <p:txBody>
          <a:bodyPr lIns="91425" tIns="91425" rIns="91425" bIns="91425" anchor="b" anchorCtr="0"/>
          <a:lstStyle/>
          <a:p>
            <a:r>
              <a:rPr lang="en-GB" dirty="0"/>
              <a:t>Q and A</a:t>
            </a:r>
          </a:p>
        </p:txBody>
      </p:sp>
      <p:sp>
        <p:nvSpPr>
          <p:cNvPr id="91" name="Shape 91" title="Text area"/>
          <p:cNvSpPr txBox="1">
            <a:spLocks noGrp="1"/>
          </p:cNvSpPr>
          <p:nvPr>
            <p:ph type="body" idx="1"/>
          </p:nvPr>
        </p:nvSpPr>
        <p:spPr>
          <a:xfrm>
            <a:off x="360362" y="1800225"/>
            <a:ext cx="8423274" cy="4319587"/>
          </a:xfrm>
          <a:prstGeom prst="rect">
            <a:avLst/>
          </a:prstGeom>
          <a:noFill/>
          <a:ln>
            <a:noFill/>
          </a:ln>
        </p:spPr>
        <p:txBody>
          <a:bodyPr lIns="0" tIns="0" rIns="0" bIns="0" anchor="t" anchorCtr="0">
            <a:noAutofit/>
          </a:bodyPr>
          <a:lstStyle/>
          <a:p>
            <a:pPr marL="342900" marR="0" lvl="0" indent="-342900" algn="l" rtl="0">
              <a:spcBef>
                <a:spcPts val="0"/>
              </a:spcBef>
              <a:spcAft>
                <a:spcPts val="0"/>
              </a:spcAft>
              <a:buClr>
                <a:schemeClr val="dk1"/>
              </a:buClr>
              <a:buSzPct val="100000"/>
              <a:buFont typeface="Arial"/>
              <a:buNone/>
            </a:pPr>
            <a:endParaRPr lang="en-US" sz="4000" b="1" i="0" u="none" strike="noStrike" cap="none" dirty="0">
              <a:solidFill>
                <a:srgbClr val="7030A0"/>
              </a:solidFill>
              <a:latin typeface="Calibri"/>
              <a:ea typeface="Calibri"/>
              <a:cs typeface="Calibri"/>
              <a:sym typeface="Calibri"/>
            </a:endParaRPr>
          </a:p>
          <a:p>
            <a:pPr marL="342900" marR="0" lvl="0" indent="-342900" algn="l" rtl="0">
              <a:spcBef>
                <a:spcPts val="0"/>
              </a:spcBef>
              <a:spcAft>
                <a:spcPts val="0"/>
              </a:spcAft>
              <a:buClr>
                <a:schemeClr val="dk1"/>
              </a:buClr>
              <a:buSzPct val="100000"/>
              <a:buFont typeface="Arial"/>
              <a:buNone/>
            </a:pPr>
            <a:endParaRPr sz="4000" b="1" i="0" u="none" strike="noStrike" cap="none" dirty="0">
              <a:solidFill>
                <a:srgbClr val="7030A0"/>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CA6259FF-D3D4-A7EE-CB25-3C9DAA170AC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76672"/>
            <a:ext cx="2175842" cy="61029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Image result for Question ClipArt">
            <a:extLst>
              <a:ext uri="{FF2B5EF4-FFF2-40B4-BE49-F238E27FC236}">
                <a16:creationId xmlns:a16="http://schemas.microsoft.com/office/drawing/2014/main" id="{1E3B1503-1677-C58C-E547-DEF009D070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836712"/>
            <a:ext cx="4319101" cy="4825947"/>
          </a:xfrm>
          <a:prstGeom prst="rect">
            <a:avLst/>
          </a:prstGeom>
          <a:noFill/>
          <a:effectLst>
            <a:softEdge rad="889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8516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D7B1D-2966-B50D-4993-7B6F2B106392}"/>
              </a:ext>
            </a:extLst>
          </p:cNvPr>
          <p:cNvSpPr>
            <a:spLocks noGrp="1"/>
          </p:cNvSpPr>
          <p:nvPr>
            <p:ph type="title"/>
          </p:nvPr>
        </p:nvSpPr>
        <p:spPr>
          <a:xfrm>
            <a:off x="1417637" y="-1143000"/>
            <a:ext cx="7269161" cy="1143000"/>
          </a:xfrm>
        </p:spPr>
        <p:txBody>
          <a:bodyPr lIns="91425" tIns="91425" rIns="91425" bIns="91425" anchor="b" anchorCtr="0"/>
          <a:lstStyle/>
          <a:p>
            <a:r>
              <a:rPr lang="en-GB" dirty="0"/>
              <a:t>Thank you</a:t>
            </a:r>
          </a:p>
        </p:txBody>
      </p:sp>
      <p:pic>
        <p:nvPicPr>
          <p:cNvPr id="4" name="Picture 2" descr="Thank you">
            <a:extLst>
              <a:ext uri="{FF2B5EF4-FFF2-40B4-BE49-F238E27FC236}">
                <a16:creationId xmlns:a16="http://schemas.microsoft.com/office/drawing/2014/main" id="{28E10AF8-3E2D-787B-4B85-5B50AE7DD1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027"/>
          <a:stretch>
            <a:fillRect/>
          </a:stretch>
        </p:blipFill>
        <p:spPr bwMode="auto">
          <a:xfrm>
            <a:off x="-131829" y="1700808"/>
            <a:ext cx="9407657" cy="3607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175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90873-FFB9-8B75-AC00-A3AD8B884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DEB2C14-BF93-F388-0F15-897717CB1340}"/>
              </a:ext>
              <a:ext uri="{C183D7F6-B498-43B3-948B-1728B52AA6E4}">
                <adec:decorative xmlns:adec="http://schemas.microsoft.com/office/drawing/2017/decorative" val="0"/>
              </a:ext>
            </a:extLst>
          </p:cNvPr>
          <p:cNvSpPr txBox="1">
            <a:spLocks noGrp="1"/>
          </p:cNvSpPr>
          <p:nvPr>
            <p:ph type="title" idx="4294967295"/>
          </p:nvPr>
        </p:nvSpPr>
        <p:spPr>
          <a:xfrm>
            <a:off x="18847" y="361898"/>
            <a:ext cx="91440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0320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Transition Guidance</a:t>
            </a:r>
          </a:p>
        </p:txBody>
      </p:sp>
      <p:sp>
        <p:nvSpPr>
          <p:cNvPr id="12" name="TextBox 11">
            <a:extLst>
              <a:ext uri="{FF2B5EF4-FFF2-40B4-BE49-F238E27FC236}">
                <a16:creationId xmlns:a16="http://schemas.microsoft.com/office/drawing/2014/main" id="{FE249ECA-6851-8DE5-7D8F-3902D419529D}"/>
              </a:ext>
            </a:extLst>
          </p:cNvPr>
          <p:cNvSpPr txBox="1"/>
          <p:nvPr/>
        </p:nvSpPr>
        <p:spPr>
          <a:xfrm>
            <a:off x="198958" y="3286284"/>
            <a:ext cx="6101234" cy="707886"/>
          </a:xfrm>
          <a:prstGeom prst="rect">
            <a:avLst/>
          </a:prstGeom>
          <a:noFill/>
          <a:ln w="38100">
            <a:solidFill>
              <a:schemeClr val="accent2">
                <a:lumMod val="75000"/>
              </a:schemeClr>
            </a:solidFill>
          </a:ln>
        </p:spPr>
        <p:txBody>
          <a:bodyPr wrap="square">
            <a:spAutoFit/>
          </a:bodyPr>
          <a:lstStyle/>
          <a:p>
            <a:pPr marL="203200" indent="0">
              <a:buNone/>
            </a:pPr>
            <a:r>
              <a:rPr lang="en-US" sz="2000" b="1" dirty="0">
                <a:solidFill>
                  <a:schemeClr val="accent2">
                    <a:lumMod val="75000"/>
                  </a:schemeClr>
                </a:solidFill>
              </a:rPr>
              <a:t>Aim: </a:t>
            </a:r>
            <a:r>
              <a:rPr lang="en-US" sz="2000" dirty="0"/>
              <a:t>ensure young people </a:t>
            </a:r>
            <a:r>
              <a:rPr lang="en-US" sz="2000" b="1" dirty="0"/>
              <a:t>feel safe, supported and able to thrive in their new setting</a:t>
            </a:r>
            <a:r>
              <a:rPr lang="en-US" sz="2000" dirty="0"/>
              <a:t>.</a:t>
            </a:r>
          </a:p>
        </p:txBody>
      </p:sp>
      <p:sp>
        <p:nvSpPr>
          <p:cNvPr id="3" name="Text Placeholder 2">
            <a:extLst>
              <a:ext uri="{FF2B5EF4-FFF2-40B4-BE49-F238E27FC236}">
                <a16:creationId xmlns:a16="http://schemas.microsoft.com/office/drawing/2014/main" id="{D736F552-ACC8-A29B-41A9-B013B80E0CB2}"/>
              </a:ext>
            </a:extLst>
          </p:cNvPr>
          <p:cNvSpPr>
            <a:spLocks noGrp="1"/>
          </p:cNvSpPr>
          <p:nvPr>
            <p:ph type="body" idx="1"/>
          </p:nvPr>
        </p:nvSpPr>
        <p:spPr>
          <a:xfrm>
            <a:off x="89756" y="4221088"/>
            <a:ext cx="8964488" cy="2206008"/>
          </a:xfrm>
        </p:spPr>
        <p:txBody>
          <a:bodyPr/>
          <a:lstStyle/>
          <a:p>
            <a:pPr marL="203200" indent="0">
              <a:buNone/>
            </a:pPr>
            <a:r>
              <a:rPr lang="en-US" sz="2000" dirty="0"/>
              <a:t>Produced by </a:t>
            </a:r>
            <a:r>
              <a:rPr lang="en-US" sz="2000" b="1" dirty="0"/>
              <a:t>Worcestershire Virtual School</a:t>
            </a:r>
            <a:r>
              <a:rPr lang="en-US" sz="2000" dirty="0"/>
              <a:t> to support practitioners.</a:t>
            </a:r>
          </a:p>
          <a:p>
            <a:pPr marL="488950" indent="-285750">
              <a:buFont typeface="Arial" panose="020B0604020202020204" pitchFamily="34" charset="0"/>
              <a:buChar char="•"/>
            </a:pPr>
            <a:r>
              <a:rPr lang="en-US" sz="2000" dirty="0"/>
              <a:t>Focuses on transitions for Children Looked After (CLA), Previously Looked After Children (PLAC) and Children with a Social Worker (CWSW).</a:t>
            </a:r>
          </a:p>
          <a:p>
            <a:pPr marL="488950" indent="-285750">
              <a:buFont typeface="Arial" panose="020B0604020202020204" pitchFamily="34" charset="0"/>
              <a:buChar char="•"/>
            </a:pPr>
            <a:r>
              <a:rPr lang="en-US" sz="2000" dirty="0"/>
              <a:t>Transitions (e.g., primary to secondary or school moves) can be </a:t>
            </a:r>
            <a:r>
              <a:rPr lang="en-US" sz="2000" b="1" dirty="0"/>
              <a:t>particularly challenging for children who have experienced trauma</a:t>
            </a:r>
            <a:r>
              <a:rPr lang="en-US" sz="2000" dirty="0"/>
              <a:t>.</a:t>
            </a:r>
          </a:p>
          <a:p>
            <a:pPr marL="203200" indent="0">
              <a:buNone/>
            </a:pPr>
            <a:endParaRPr lang="en-US" sz="2000" dirty="0"/>
          </a:p>
          <a:p>
            <a:pPr marL="203200" indent="0">
              <a:buNone/>
            </a:pPr>
            <a:endParaRPr lang="en-US" sz="2000" dirty="0"/>
          </a:p>
        </p:txBody>
      </p:sp>
      <p:pic>
        <p:nvPicPr>
          <p:cNvPr id="8" name="Picture 7">
            <a:hlinkClick r:id="rId3"/>
            <a:extLst>
              <a:ext uri="{FF2B5EF4-FFF2-40B4-BE49-F238E27FC236}">
                <a16:creationId xmlns:a16="http://schemas.microsoft.com/office/drawing/2014/main" id="{BB195977-C9EC-5F89-161C-81D9929EF70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94964" y="1065429"/>
            <a:ext cx="3695955" cy="2185180"/>
          </a:xfrm>
          <a:prstGeom prst="rect">
            <a:avLst/>
          </a:prstGeom>
        </p:spPr>
      </p:pic>
      <p:sp>
        <p:nvSpPr>
          <p:cNvPr id="9" name="TextBox 8">
            <a:extLst>
              <a:ext uri="{FF2B5EF4-FFF2-40B4-BE49-F238E27FC236}">
                <a16:creationId xmlns:a16="http://schemas.microsoft.com/office/drawing/2014/main" id="{12DBED3C-293E-C19F-BCB5-976C1F452A3A}"/>
              </a:ext>
            </a:extLst>
          </p:cNvPr>
          <p:cNvSpPr txBox="1"/>
          <p:nvPr/>
        </p:nvSpPr>
        <p:spPr>
          <a:xfrm>
            <a:off x="3904016" y="1693049"/>
            <a:ext cx="2664296" cy="738664"/>
          </a:xfrm>
          <a:prstGeom prst="rect">
            <a:avLst/>
          </a:prstGeom>
          <a:noFill/>
        </p:spPr>
        <p:txBody>
          <a:bodyPr wrap="square">
            <a:spAutoFit/>
          </a:bodyPr>
          <a:lstStyle/>
          <a:p>
            <a:r>
              <a:rPr lang="en-US" dirty="0">
                <a:hlinkClick r:id="rId3"/>
              </a:rPr>
              <a:t>Virtual School useful links to guidance and resources | Worcestershire County Council</a:t>
            </a:r>
            <a:endParaRPr lang="en-GB" dirty="0"/>
          </a:p>
        </p:txBody>
      </p:sp>
      <p:sp>
        <p:nvSpPr>
          <p:cNvPr id="5" name="TextBox 4">
            <a:extLst>
              <a:ext uri="{FF2B5EF4-FFF2-40B4-BE49-F238E27FC236}">
                <a16:creationId xmlns:a16="http://schemas.microsoft.com/office/drawing/2014/main" id="{78B49B6B-2299-256F-1C44-4CB73AFF926E}"/>
              </a:ext>
            </a:extLst>
          </p:cNvPr>
          <p:cNvSpPr txBox="1"/>
          <p:nvPr/>
        </p:nvSpPr>
        <p:spPr>
          <a:xfrm>
            <a:off x="6596565" y="3250733"/>
            <a:ext cx="2538028" cy="523220"/>
          </a:xfrm>
          <a:prstGeom prst="rect">
            <a:avLst/>
          </a:prstGeom>
          <a:noFill/>
        </p:spPr>
        <p:txBody>
          <a:bodyPr wrap="square">
            <a:spAutoFit/>
          </a:bodyPr>
          <a:lstStyle/>
          <a:p>
            <a:pPr algn="ctr"/>
            <a:r>
              <a:rPr lang="en-GB" dirty="0"/>
              <a:t> </a:t>
            </a:r>
            <a:r>
              <a:rPr lang="en-US" dirty="0">
                <a:hlinkClick r:id="rId5"/>
              </a:rPr>
              <a:t>1_WVS Transition- Guidance for Designated Teachers</a:t>
            </a:r>
            <a:endParaRPr lang="en-GB" dirty="0"/>
          </a:p>
        </p:txBody>
      </p:sp>
      <p:pic>
        <p:nvPicPr>
          <p:cNvPr id="6" name="Picture 5">
            <a:hlinkClick r:id="rId5"/>
            <a:extLst>
              <a:ext uri="{FF2B5EF4-FFF2-40B4-BE49-F238E27FC236}">
                <a16:creationId xmlns:a16="http://schemas.microsoft.com/office/drawing/2014/main" id="{A7B403C2-40F5-B77F-367D-D9FE3699746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782123" y="188640"/>
            <a:ext cx="2166913" cy="3119170"/>
          </a:xfrm>
          <a:prstGeom prst="rect">
            <a:avLst/>
          </a:prstGeom>
          <a:ln>
            <a:solidFill>
              <a:schemeClr val="tx1"/>
            </a:solidFill>
          </a:ln>
        </p:spPr>
      </p:pic>
    </p:spTree>
    <p:extLst>
      <p:ext uri="{BB962C8B-B14F-4D97-AF65-F5344CB8AC3E}">
        <p14:creationId xmlns:p14="http://schemas.microsoft.com/office/powerpoint/2010/main" val="3965647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8EC30-F0E2-3915-1CA6-1AB3DAF3CB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7FD131-D26B-44EA-E23F-FBB8F3733FD3}"/>
              </a:ext>
            </a:extLst>
          </p:cNvPr>
          <p:cNvSpPr>
            <a:spLocks noGrp="1"/>
          </p:cNvSpPr>
          <p:nvPr>
            <p:ph type="title"/>
          </p:nvPr>
        </p:nvSpPr>
        <p:spPr>
          <a:xfrm>
            <a:off x="1417637" y="-1143000"/>
            <a:ext cx="7269161" cy="1143000"/>
          </a:xfrm>
        </p:spPr>
        <p:txBody>
          <a:bodyPr lIns="91425" tIns="91425" rIns="91425" bIns="91425" anchor="b" anchorCtr="0"/>
          <a:lstStyle/>
          <a:p>
            <a:r>
              <a:rPr lang="en-US" b="1" dirty="0"/>
              <a:t>Why Transitions Can Be Difficult</a:t>
            </a:r>
            <a:br>
              <a:rPr lang="en-US" b="1" dirty="0"/>
            </a:br>
            <a:endParaRPr lang="en-GB" dirty="0"/>
          </a:p>
        </p:txBody>
      </p:sp>
      <p:sp>
        <p:nvSpPr>
          <p:cNvPr id="3" name="Text Placeholder 2">
            <a:extLst>
              <a:ext uri="{FF2B5EF4-FFF2-40B4-BE49-F238E27FC236}">
                <a16:creationId xmlns:a16="http://schemas.microsoft.com/office/drawing/2014/main" id="{129C80D9-39BB-B31A-FDCF-FBE1DEFC71E2}"/>
              </a:ext>
            </a:extLst>
          </p:cNvPr>
          <p:cNvSpPr>
            <a:spLocks noGrp="1"/>
          </p:cNvSpPr>
          <p:nvPr>
            <p:ph type="body" idx="1"/>
          </p:nvPr>
        </p:nvSpPr>
        <p:spPr>
          <a:xfrm>
            <a:off x="251520" y="1268760"/>
            <a:ext cx="7848872" cy="4857403"/>
          </a:xfrm>
        </p:spPr>
        <p:txBody>
          <a:bodyPr/>
          <a:lstStyle/>
          <a:p>
            <a:pPr marL="203200" indent="0">
              <a:buNone/>
            </a:pPr>
            <a:r>
              <a:rPr lang="en-US" sz="2000" b="1" dirty="0"/>
              <a:t>Impact of change on vulnerable young people</a:t>
            </a:r>
            <a:endParaRPr lang="en-US" sz="2000" dirty="0"/>
          </a:p>
          <a:p>
            <a:r>
              <a:rPr lang="en-US" sz="2000" dirty="0"/>
              <a:t>Moving schools can trigger </a:t>
            </a:r>
            <a:r>
              <a:rPr lang="en-US" sz="2000" b="1" dirty="0"/>
              <a:t>feelings of instability, anxiety and loss</a:t>
            </a:r>
            <a:r>
              <a:rPr lang="en-US" sz="2000" dirty="0"/>
              <a:t>.</a:t>
            </a:r>
          </a:p>
          <a:p>
            <a:r>
              <a:rPr lang="en-US" sz="2000" dirty="0"/>
              <a:t>Trauma can lead to </a:t>
            </a:r>
            <a:r>
              <a:rPr lang="en-US" sz="2000" b="1" dirty="0"/>
              <a:t>heightened stress responses</a:t>
            </a:r>
            <a:r>
              <a:rPr lang="en-US" sz="2000" dirty="0"/>
              <a:t> (fight, flight, freeze).</a:t>
            </a:r>
          </a:p>
          <a:p>
            <a:r>
              <a:rPr lang="en-US" sz="2000" dirty="0"/>
              <a:t>Anxiety may appear through </a:t>
            </a:r>
            <a:r>
              <a:rPr lang="en-US" sz="2000" b="1" dirty="0" err="1"/>
              <a:t>behaviour</a:t>
            </a:r>
            <a:r>
              <a:rPr lang="en-US" sz="2000" b="1" dirty="0"/>
              <a:t> rather than words</a:t>
            </a:r>
            <a:r>
              <a:rPr lang="en-US" sz="2000" dirty="0"/>
              <a:t>.</a:t>
            </a:r>
          </a:p>
          <a:p>
            <a:r>
              <a:rPr lang="en-US" sz="2000" dirty="0"/>
              <a:t>Emotional stress can affect:</a:t>
            </a:r>
          </a:p>
          <a:p>
            <a:pPr lvl="1"/>
            <a:r>
              <a:rPr lang="en-US" sz="2000" i="1" dirty="0"/>
              <a:t>Classroom engagement</a:t>
            </a:r>
          </a:p>
          <a:p>
            <a:pPr lvl="1"/>
            <a:r>
              <a:rPr lang="en-US" sz="2000" i="1" dirty="0" err="1"/>
              <a:t>Behaviour</a:t>
            </a:r>
            <a:endParaRPr lang="en-US" sz="2000" i="1" dirty="0"/>
          </a:p>
          <a:p>
            <a:pPr lvl="1"/>
            <a:r>
              <a:rPr lang="en-US" sz="2000" i="1" dirty="0"/>
              <a:t>Academic performance</a:t>
            </a:r>
          </a:p>
          <a:p>
            <a:endParaRPr lang="en-US" sz="2000" dirty="0"/>
          </a:p>
        </p:txBody>
      </p:sp>
      <p:sp>
        <p:nvSpPr>
          <p:cNvPr id="4" name="TextBox 3">
            <a:extLst>
              <a:ext uri="{FF2B5EF4-FFF2-40B4-BE49-F238E27FC236}">
                <a16:creationId xmlns:a16="http://schemas.microsoft.com/office/drawing/2014/main" id="{3918F42E-CC67-A68E-8784-B30349E28F45}"/>
              </a:ext>
            </a:extLst>
          </p:cNvPr>
          <p:cNvSpPr txBox="1"/>
          <p:nvPr/>
        </p:nvSpPr>
        <p:spPr>
          <a:xfrm>
            <a:off x="251520" y="622429"/>
            <a:ext cx="9144000" cy="646331"/>
          </a:xfrm>
          <a:prstGeom prst="rect">
            <a:avLst/>
          </a:prstGeom>
          <a:noFill/>
        </p:spPr>
        <p:txBody>
          <a:bodyPr wrap="square">
            <a:spAutoFit/>
          </a:bodyPr>
          <a:lstStyle/>
          <a:p>
            <a:r>
              <a:rPr lang="en-US" sz="3600" b="1" dirty="0"/>
              <a:t>Why Transitions Can Be Difficult</a:t>
            </a:r>
          </a:p>
        </p:txBody>
      </p:sp>
      <p:pic>
        <p:nvPicPr>
          <p:cNvPr id="5" name="Picture 4">
            <a:extLst>
              <a:ext uri="{FF2B5EF4-FFF2-40B4-BE49-F238E27FC236}">
                <a16:creationId xmlns:a16="http://schemas.microsoft.com/office/drawing/2014/main" id="{9EB06341-A887-E60A-BD25-13648C36FDC0}"/>
              </a:ext>
              <a:ext uri="{C183D7F6-B498-43B3-948B-1728B52AA6E4}">
                <adec:decorative xmlns:adec="http://schemas.microsoft.com/office/drawing/2017/decorative" val="1"/>
              </a:ext>
            </a:extLst>
          </p:cNvPr>
          <p:cNvPicPr>
            <a:picLocks noChangeAspect="1"/>
          </p:cNvPicPr>
          <p:nvPr/>
        </p:nvPicPr>
        <p:blipFill>
          <a:blip r:embed="rId3"/>
          <a:srcRect b="5403"/>
          <a:stretch>
            <a:fillRect/>
          </a:stretch>
        </p:blipFill>
        <p:spPr>
          <a:xfrm>
            <a:off x="4283969" y="2957592"/>
            <a:ext cx="4860032" cy="3421995"/>
          </a:xfrm>
          <a:prstGeom prst="rect">
            <a:avLst/>
          </a:prstGeom>
        </p:spPr>
      </p:pic>
    </p:spTree>
    <p:extLst>
      <p:ext uri="{BB962C8B-B14F-4D97-AF65-F5344CB8AC3E}">
        <p14:creationId xmlns:p14="http://schemas.microsoft.com/office/powerpoint/2010/main" val="2948849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712D2A-ACDA-8D0A-0537-AE8EF2E174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F5FCCE-7E5E-434F-BECF-DACBD9F52BB6}"/>
              </a:ext>
            </a:extLst>
          </p:cNvPr>
          <p:cNvSpPr>
            <a:spLocks noGrp="1"/>
          </p:cNvSpPr>
          <p:nvPr>
            <p:ph type="title"/>
          </p:nvPr>
        </p:nvSpPr>
        <p:spPr>
          <a:xfrm>
            <a:off x="1417637" y="-1143000"/>
            <a:ext cx="7269161" cy="1143000"/>
          </a:xfrm>
        </p:spPr>
        <p:txBody>
          <a:bodyPr lIns="91425" tIns="91425" rIns="91425" bIns="91425" anchor="b" anchorCtr="0"/>
          <a:lstStyle/>
          <a:p>
            <a:r>
              <a:rPr lang="en-US" b="1" dirty="0"/>
              <a:t>What Research Shows</a:t>
            </a:r>
          </a:p>
        </p:txBody>
      </p:sp>
      <p:sp>
        <p:nvSpPr>
          <p:cNvPr id="3" name="Text Placeholder 2">
            <a:extLst>
              <a:ext uri="{FF2B5EF4-FFF2-40B4-BE49-F238E27FC236}">
                <a16:creationId xmlns:a16="http://schemas.microsoft.com/office/drawing/2014/main" id="{80797BAE-8365-89FE-65BC-0CB9B4284536}"/>
              </a:ext>
            </a:extLst>
          </p:cNvPr>
          <p:cNvSpPr>
            <a:spLocks noGrp="1"/>
          </p:cNvSpPr>
          <p:nvPr>
            <p:ph type="body" idx="1"/>
          </p:nvPr>
        </p:nvSpPr>
        <p:spPr>
          <a:xfrm>
            <a:off x="251520" y="1700809"/>
            <a:ext cx="8147246" cy="2808312"/>
          </a:xfrm>
        </p:spPr>
        <p:txBody>
          <a:bodyPr/>
          <a:lstStyle/>
          <a:p>
            <a:r>
              <a:rPr lang="en-US" sz="2000" dirty="0"/>
              <a:t>Children in care often need </a:t>
            </a:r>
            <a:r>
              <a:rPr lang="en-US" sz="2000" b="1" dirty="0"/>
              <a:t>extra support with social and emotional adjustment</a:t>
            </a:r>
            <a:r>
              <a:rPr lang="en-US" sz="2000" dirty="0"/>
              <a:t>.</a:t>
            </a:r>
          </a:p>
          <a:p>
            <a:r>
              <a:rPr lang="en-US" sz="2000" dirty="0"/>
              <a:t>Anxiety and trauma may reduce resilience and coping strategies.</a:t>
            </a:r>
          </a:p>
          <a:p>
            <a:r>
              <a:rPr lang="en-US" sz="2000" dirty="0"/>
              <a:t>High anxiety can </a:t>
            </a:r>
            <a:r>
              <a:rPr lang="en-US" sz="2000" b="1" dirty="0"/>
              <a:t>impact learning and concentration</a:t>
            </a:r>
            <a:r>
              <a:rPr lang="en-US" sz="2000" dirty="0"/>
              <a:t>.</a:t>
            </a:r>
          </a:p>
          <a:p>
            <a:r>
              <a:rPr lang="en-US" sz="2000" dirty="0"/>
              <a:t>Children in care are </a:t>
            </a:r>
            <a:r>
              <a:rPr lang="en-US" sz="2000" b="1" dirty="0"/>
              <a:t>more likely to experience bullying</a:t>
            </a:r>
            <a:r>
              <a:rPr lang="en-US" sz="2000" dirty="0"/>
              <a:t>.</a:t>
            </a:r>
          </a:p>
          <a:p>
            <a:r>
              <a:rPr lang="en-US" sz="2000" b="1" dirty="0"/>
              <a:t>Positive language and peer relationships</a:t>
            </a:r>
            <a:r>
              <a:rPr lang="en-US" sz="2000" dirty="0"/>
              <a:t> can significantly improve outcomes.</a:t>
            </a:r>
          </a:p>
          <a:p>
            <a:endParaRPr lang="en-US" sz="1600" dirty="0"/>
          </a:p>
        </p:txBody>
      </p:sp>
      <p:sp>
        <p:nvSpPr>
          <p:cNvPr id="4" name="TextBox 3">
            <a:extLst>
              <a:ext uri="{FF2B5EF4-FFF2-40B4-BE49-F238E27FC236}">
                <a16:creationId xmlns:a16="http://schemas.microsoft.com/office/drawing/2014/main" id="{F29FCC45-C6A6-2BB9-E2FA-791129D7852A}"/>
              </a:ext>
            </a:extLst>
          </p:cNvPr>
          <p:cNvSpPr txBox="1"/>
          <p:nvPr/>
        </p:nvSpPr>
        <p:spPr>
          <a:xfrm>
            <a:off x="251520" y="404664"/>
            <a:ext cx="9144000" cy="1631216"/>
          </a:xfrm>
          <a:prstGeom prst="rect">
            <a:avLst/>
          </a:prstGeom>
          <a:noFill/>
        </p:spPr>
        <p:txBody>
          <a:bodyPr wrap="square">
            <a:spAutoFit/>
          </a:bodyPr>
          <a:lstStyle/>
          <a:p>
            <a:r>
              <a:rPr lang="en-US" sz="3600" b="1" dirty="0"/>
              <a:t>What Research Shows</a:t>
            </a:r>
          </a:p>
          <a:p>
            <a:r>
              <a:rPr lang="en-US" sz="2400" dirty="0"/>
              <a:t>Key findings about school transitions</a:t>
            </a:r>
          </a:p>
          <a:p>
            <a:endParaRPr lang="en-US" sz="3600" b="1" dirty="0"/>
          </a:p>
        </p:txBody>
      </p:sp>
    </p:spTree>
    <p:extLst>
      <p:ext uri="{BB962C8B-B14F-4D97-AF65-F5344CB8AC3E}">
        <p14:creationId xmlns:p14="http://schemas.microsoft.com/office/powerpoint/2010/main" val="3966656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860E6-2CC9-AE46-2D65-0EFE756B46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F834D2-CA61-C41F-FC1A-B2D1AE684F21}"/>
              </a:ext>
            </a:extLst>
          </p:cNvPr>
          <p:cNvSpPr>
            <a:spLocks noGrp="1"/>
          </p:cNvSpPr>
          <p:nvPr>
            <p:ph type="title"/>
          </p:nvPr>
        </p:nvSpPr>
        <p:spPr>
          <a:xfrm>
            <a:off x="1417637" y="-1143000"/>
            <a:ext cx="7269161" cy="1143000"/>
          </a:xfrm>
        </p:spPr>
        <p:txBody>
          <a:bodyPr lIns="91425" tIns="91425" rIns="91425" bIns="91425" anchor="b" anchorCtr="0"/>
          <a:lstStyle/>
          <a:p>
            <a:r>
              <a:rPr lang="en-US" b="1" dirty="0"/>
              <a:t>Transition Planning</a:t>
            </a:r>
          </a:p>
        </p:txBody>
      </p:sp>
      <p:sp>
        <p:nvSpPr>
          <p:cNvPr id="3" name="Text Placeholder 2">
            <a:extLst>
              <a:ext uri="{FF2B5EF4-FFF2-40B4-BE49-F238E27FC236}">
                <a16:creationId xmlns:a16="http://schemas.microsoft.com/office/drawing/2014/main" id="{26D4D9B4-D677-B56D-196E-BB8BBA4D2541}"/>
              </a:ext>
            </a:extLst>
          </p:cNvPr>
          <p:cNvSpPr>
            <a:spLocks noGrp="1"/>
          </p:cNvSpPr>
          <p:nvPr>
            <p:ph type="body" idx="1"/>
          </p:nvPr>
        </p:nvSpPr>
        <p:spPr>
          <a:xfrm>
            <a:off x="194280" y="1101535"/>
            <a:ext cx="8147246" cy="4857403"/>
          </a:xfrm>
        </p:spPr>
        <p:txBody>
          <a:bodyPr/>
          <a:lstStyle/>
          <a:p>
            <a:pPr marL="203200" indent="0">
              <a:buNone/>
            </a:pPr>
            <a:r>
              <a:rPr lang="en-US" sz="2000" b="1" dirty="0"/>
              <a:t>Key principles for supporting pupils</a:t>
            </a:r>
            <a:endParaRPr lang="en-US" sz="2000" dirty="0"/>
          </a:p>
          <a:p>
            <a:r>
              <a:rPr lang="en-US" sz="2000" dirty="0"/>
              <a:t>Transition support should be </a:t>
            </a:r>
            <a:r>
              <a:rPr lang="en-US" sz="2000" b="1" dirty="0" err="1">
                <a:solidFill>
                  <a:schemeClr val="accent2">
                    <a:lumMod val="75000"/>
                  </a:schemeClr>
                </a:solidFill>
              </a:rPr>
              <a:t>personalised</a:t>
            </a:r>
            <a:r>
              <a:rPr lang="en-US" sz="2000" b="1" dirty="0">
                <a:solidFill>
                  <a:schemeClr val="accent2">
                    <a:lumMod val="75000"/>
                  </a:schemeClr>
                </a:solidFill>
              </a:rPr>
              <a:t> to each young person</a:t>
            </a:r>
            <a:r>
              <a:rPr lang="en-US" sz="2000" dirty="0">
                <a:solidFill>
                  <a:schemeClr val="accent2">
                    <a:lumMod val="75000"/>
                  </a:schemeClr>
                </a:solidFill>
              </a:rPr>
              <a:t>.</a:t>
            </a:r>
          </a:p>
          <a:p>
            <a:r>
              <a:rPr lang="en-US" sz="2000" dirty="0"/>
              <a:t>Focus on:</a:t>
            </a:r>
          </a:p>
          <a:p>
            <a:pPr lvl="1"/>
            <a:r>
              <a:rPr lang="en-US" sz="2000" dirty="0"/>
              <a:t>Building </a:t>
            </a:r>
            <a:r>
              <a:rPr lang="en-US" sz="2000" b="1" dirty="0"/>
              <a:t>relationships and peer connections</a:t>
            </a:r>
            <a:endParaRPr lang="en-US" sz="2000" dirty="0"/>
          </a:p>
          <a:p>
            <a:pPr lvl="1"/>
            <a:r>
              <a:rPr lang="en-US" sz="2000" dirty="0"/>
              <a:t>Developing </a:t>
            </a:r>
            <a:r>
              <a:rPr lang="en-US" sz="2000" b="1" dirty="0"/>
              <a:t>confidence and resilience</a:t>
            </a:r>
            <a:endParaRPr lang="en-US" sz="2000" dirty="0"/>
          </a:p>
          <a:p>
            <a:pPr lvl="1"/>
            <a:r>
              <a:rPr lang="en-US" sz="2000" dirty="0"/>
              <a:t>Supporting </a:t>
            </a:r>
            <a:r>
              <a:rPr lang="en-US" sz="2000" b="1" dirty="0"/>
              <a:t>emotional regulation and executive functioning</a:t>
            </a:r>
            <a:r>
              <a:rPr lang="en-US" sz="2000" dirty="0"/>
              <a:t>.</a:t>
            </a:r>
          </a:p>
          <a:p>
            <a:r>
              <a:rPr lang="en-US" sz="2000" dirty="0"/>
              <a:t>Work collaboratively with:</a:t>
            </a:r>
          </a:p>
          <a:p>
            <a:pPr lvl="1"/>
            <a:r>
              <a:rPr lang="en-US" sz="2000" i="1" dirty="0"/>
              <a:t>Carers</a:t>
            </a:r>
          </a:p>
          <a:p>
            <a:pPr lvl="1"/>
            <a:r>
              <a:rPr lang="en-US" sz="2000" i="1" dirty="0"/>
              <a:t>Social workers</a:t>
            </a:r>
          </a:p>
          <a:p>
            <a:pPr lvl="1"/>
            <a:r>
              <a:rPr lang="en-US" sz="2000" i="1" dirty="0"/>
              <a:t>Designated Teachers</a:t>
            </a:r>
          </a:p>
          <a:p>
            <a:pPr lvl="1"/>
            <a:r>
              <a:rPr lang="en-US" sz="2000" i="1" dirty="0"/>
              <a:t>Pastoral staff</a:t>
            </a:r>
          </a:p>
          <a:p>
            <a:pPr lvl="1"/>
            <a:r>
              <a:rPr lang="en-US" sz="2000" i="1" dirty="0"/>
              <a:t>Virtual School staff</a:t>
            </a:r>
          </a:p>
          <a:p>
            <a:pPr marL="203200" indent="0">
              <a:buNone/>
            </a:pPr>
            <a:endParaRPr lang="en-US" sz="2400" dirty="0"/>
          </a:p>
        </p:txBody>
      </p:sp>
      <p:sp>
        <p:nvSpPr>
          <p:cNvPr id="4" name="TextBox 3">
            <a:extLst>
              <a:ext uri="{FF2B5EF4-FFF2-40B4-BE49-F238E27FC236}">
                <a16:creationId xmlns:a16="http://schemas.microsoft.com/office/drawing/2014/main" id="{DCDF7714-2264-67A6-5CEF-4A1CEBF98D55}"/>
              </a:ext>
            </a:extLst>
          </p:cNvPr>
          <p:cNvSpPr txBox="1"/>
          <p:nvPr/>
        </p:nvSpPr>
        <p:spPr>
          <a:xfrm>
            <a:off x="179512" y="513021"/>
            <a:ext cx="9144000" cy="646331"/>
          </a:xfrm>
          <a:prstGeom prst="rect">
            <a:avLst/>
          </a:prstGeom>
          <a:noFill/>
        </p:spPr>
        <p:txBody>
          <a:bodyPr wrap="square">
            <a:spAutoFit/>
          </a:bodyPr>
          <a:lstStyle/>
          <a:p>
            <a:r>
              <a:rPr lang="en-US" sz="3600" b="1" dirty="0"/>
              <a:t>Transition Planning</a:t>
            </a:r>
          </a:p>
        </p:txBody>
      </p:sp>
      <p:pic>
        <p:nvPicPr>
          <p:cNvPr id="5" name="Picture 4">
            <a:extLst>
              <a:ext uri="{FF2B5EF4-FFF2-40B4-BE49-F238E27FC236}">
                <a16:creationId xmlns:a16="http://schemas.microsoft.com/office/drawing/2014/main" id="{BB7E72A9-8C9E-AD90-2DA5-70E91F81538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191433" y="3366780"/>
            <a:ext cx="3758287" cy="2951752"/>
          </a:xfrm>
          <a:prstGeom prst="rect">
            <a:avLst/>
          </a:prstGeom>
        </p:spPr>
      </p:pic>
    </p:spTree>
    <p:extLst>
      <p:ext uri="{BB962C8B-B14F-4D97-AF65-F5344CB8AC3E}">
        <p14:creationId xmlns:p14="http://schemas.microsoft.com/office/powerpoint/2010/main" val="4201567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85B93-CEA6-738B-C6F0-81BBAEF949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14DF72-2293-13DC-8CD8-33367E29DB0F}"/>
              </a:ext>
            </a:extLst>
          </p:cNvPr>
          <p:cNvSpPr>
            <a:spLocks noGrp="1"/>
          </p:cNvSpPr>
          <p:nvPr>
            <p:ph type="title"/>
          </p:nvPr>
        </p:nvSpPr>
        <p:spPr>
          <a:xfrm>
            <a:off x="1417637" y="-1143000"/>
            <a:ext cx="7269161" cy="1143000"/>
          </a:xfrm>
        </p:spPr>
        <p:txBody>
          <a:bodyPr lIns="91425" tIns="91425" rIns="91425" bIns="91425" anchor="b" anchorCtr="0"/>
          <a:lstStyle/>
          <a:p>
            <a:r>
              <a:rPr lang="en-US" b="1" dirty="0"/>
              <a:t>Readiness for Transition</a:t>
            </a:r>
          </a:p>
        </p:txBody>
      </p:sp>
      <p:pic>
        <p:nvPicPr>
          <p:cNvPr id="8" name="Picture 7">
            <a:extLst>
              <a:ext uri="{FF2B5EF4-FFF2-40B4-BE49-F238E27FC236}">
                <a16:creationId xmlns:a16="http://schemas.microsoft.com/office/drawing/2014/main" id="{A602AD5D-690A-615F-F7DC-5CDB2907023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401818" y="186308"/>
            <a:ext cx="2575215" cy="3624654"/>
          </a:xfrm>
          <a:prstGeom prst="rect">
            <a:avLst/>
          </a:prstGeom>
        </p:spPr>
      </p:pic>
      <p:sp>
        <p:nvSpPr>
          <p:cNvPr id="3" name="Text Placeholder 2">
            <a:extLst>
              <a:ext uri="{FF2B5EF4-FFF2-40B4-BE49-F238E27FC236}">
                <a16:creationId xmlns:a16="http://schemas.microsoft.com/office/drawing/2014/main" id="{CB139D23-C01A-0CC0-B84B-B5C02ABAC078}"/>
              </a:ext>
            </a:extLst>
          </p:cNvPr>
          <p:cNvSpPr>
            <a:spLocks noGrp="1"/>
          </p:cNvSpPr>
          <p:nvPr>
            <p:ph type="body" idx="1"/>
          </p:nvPr>
        </p:nvSpPr>
        <p:spPr>
          <a:xfrm>
            <a:off x="166967" y="1090270"/>
            <a:ext cx="6361796" cy="4857403"/>
          </a:xfrm>
        </p:spPr>
        <p:txBody>
          <a:bodyPr/>
          <a:lstStyle/>
          <a:p>
            <a:pPr marL="203200" indent="0">
              <a:buNone/>
            </a:pPr>
            <a:r>
              <a:rPr lang="en-US" sz="2400" b="1" dirty="0"/>
              <a:t>Readiness assessment considers:</a:t>
            </a:r>
            <a:endParaRPr lang="en-US" sz="2400" dirty="0"/>
          </a:p>
          <a:p>
            <a:pPr marL="203200" indent="0">
              <a:buNone/>
            </a:pPr>
            <a:r>
              <a:rPr lang="en-US" sz="2400" dirty="0"/>
              <a:t>1</a:t>
            </a:r>
            <a:r>
              <a:rPr lang="en-US" sz="2000" dirty="0"/>
              <a:t>. Self-control and management of </a:t>
            </a:r>
            <a:r>
              <a:rPr lang="en-US" sz="2000" dirty="0" err="1"/>
              <a:t>behaviour</a:t>
            </a:r>
            <a:endParaRPr lang="en-US" sz="2000" dirty="0"/>
          </a:p>
          <a:p>
            <a:pPr marL="203200" indent="0">
              <a:spcBef>
                <a:spcPts val="600"/>
              </a:spcBef>
              <a:buNone/>
            </a:pPr>
            <a:r>
              <a:rPr lang="en-US" sz="2000" dirty="0"/>
              <a:t>2. Social skills</a:t>
            </a:r>
          </a:p>
          <a:p>
            <a:pPr marL="203200" indent="0">
              <a:buNone/>
            </a:pPr>
            <a:r>
              <a:rPr lang="en-US" sz="2000" dirty="0"/>
              <a:t>3. Self-awareness and confidence</a:t>
            </a:r>
          </a:p>
          <a:p>
            <a:pPr marL="203200" indent="0">
              <a:buNone/>
            </a:pPr>
            <a:r>
              <a:rPr lang="en-US" sz="2000" dirty="0"/>
              <a:t>4. Skills for learning</a:t>
            </a:r>
          </a:p>
          <a:p>
            <a:pPr marL="203200" indent="0">
              <a:buNone/>
            </a:pPr>
            <a:r>
              <a:rPr lang="en-US" sz="2000" dirty="0"/>
              <a:t>5. Approach to learning</a:t>
            </a:r>
          </a:p>
          <a:p>
            <a:pPr marL="203200" indent="0">
              <a:buNone/>
            </a:pPr>
            <a:endParaRPr lang="en-US" sz="2000" dirty="0"/>
          </a:p>
          <a:p>
            <a:pPr marL="203200" indent="0">
              <a:buNone/>
            </a:pPr>
            <a:endParaRPr lang="en-US" sz="2400" dirty="0"/>
          </a:p>
        </p:txBody>
      </p:sp>
      <p:pic>
        <p:nvPicPr>
          <p:cNvPr id="6" name="Picture 5">
            <a:hlinkClick r:id="rId4"/>
            <a:extLst>
              <a:ext uri="{FF2B5EF4-FFF2-40B4-BE49-F238E27FC236}">
                <a16:creationId xmlns:a16="http://schemas.microsoft.com/office/drawing/2014/main" id="{F1B6ACDB-63D6-388C-6CDE-30EC1C07292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684398" y="3017268"/>
            <a:ext cx="2612430" cy="3654424"/>
          </a:xfrm>
          <a:prstGeom prst="rect">
            <a:avLst/>
          </a:prstGeom>
        </p:spPr>
      </p:pic>
      <p:sp>
        <p:nvSpPr>
          <p:cNvPr id="10" name="TextBox 9">
            <a:extLst>
              <a:ext uri="{FF2B5EF4-FFF2-40B4-BE49-F238E27FC236}">
                <a16:creationId xmlns:a16="http://schemas.microsoft.com/office/drawing/2014/main" id="{47A407F2-F1D0-E200-0F8C-37D7DBC3A483}"/>
              </a:ext>
            </a:extLst>
          </p:cNvPr>
          <p:cNvSpPr txBox="1"/>
          <p:nvPr/>
        </p:nvSpPr>
        <p:spPr>
          <a:xfrm>
            <a:off x="212150" y="3891731"/>
            <a:ext cx="4700238" cy="2385268"/>
          </a:xfrm>
          <a:prstGeom prst="rect">
            <a:avLst/>
          </a:prstGeom>
          <a:noFill/>
        </p:spPr>
        <p:txBody>
          <a:bodyPr wrap="square">
            <a:spAutoFit/>
          </a:bodyPr>
          <a:lstStyle/>
          <a:p>
            <a:pPr marL="203200" indent="0">
              <a:buNone/>
            </a:pPr>
            <a:r>
              <a:rPr lang="en-US" sz="2400" b="1" dirty="0">
                <a:latin typeface="Calibri" panose="020F0502020204030204" pitchFamily="34" charset="0"/>
                <a:ea typeface="Calibri" panose="020F0502020204030204" pitchFamily="34" charset="0"/>
                <a:cs typeface="Calibri" panose="020F0502020204030204" pitchFamily="34" charset="0"/>
              </a:rPr>
              <a:t>Transition Planning Meeting</a:t>
            </a:r>
          </a:p>
          <a:p>
            <a:pPr marL="342900" indent="-342900">
              <a:spcBef>
                <a:spcPts val="600"/>
              </a:spcBef>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Preparing pupils </a:t>
            </a:r>
          </a:p>
          <a:p>
            <a:pPr marL="342900" indent="-342900">
              <a:spcBef>
                <a:spcPts val="600"/>
              </a:spcBef>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Preparing parents/carers  </a:t>
            </a:r>
          </a:p>
          <a:p>
            <a:pPr marL="342900" indent="-342900">
              <a:spcBef>
                <a:spcPts val="600"/>
              </a:spcBef>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Preparing receiving staff  </a:t>
            </a:r>
          </a:p>
          <a:p>
            <a:pPr marL="342900" indent="-342900">
              <a:spcBef>
                <a:spcPts val="600"/>
              </a:spcBef>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Arrangements for arrival  </a:t>
            </a:r>
          </a:p>
          <a:p>
            <a:pPr marL="342900" indent="-342900">
              <a:spcBef>
                <a:spcPts val="600"/>
              </a:spcBef>
              <a:buFont typeface="Arial" panose="020B0604020202020204" pitchFamily="34" charset="0"/>
              <a:buChar char="•"/>
            </a:pPr>
            <a:r>
              <a:rPr lang="en-US" sz="2000" dirty="0">
                <a:latin typeface="Calibri" panose="020F0502020204030204" pitchFamily="34" charset="0"/>
                <a:ea typeface="Calibri" panose="020F0502020204030204" pitchFamily="34" charset="0"/>
                <a:cs typeface="Calibri" panose="020F0502020204030204" pitchFamily="34" charset="0"/>
              </a:rPr>
              <a:t>Transition timetable</a:t>
            </a:r>
          </a:p>
        </p:txBody>
      </p:sp>
      <p:sp>
        <p:nvSpPr>
          <p:cNvPr id="5" name="TextBox 4">
            <a:extLst>
              <a:ext uri="{FF2B5EF4-FFF2-40B4-BE49-F238E27FC236}">
                <a16:creationId xmlns:a16="http://schemas.microsoft.com/office/drawing/2014/main" id="{E6CCCD95-BFFE-7042-0E2F-A098A95338B8}"/>
              </a:ext>
            </a:extLst>
          </p:cNvPr>
          <p:cNvSpPr txBox="1"/>
          <p:nvPr/>
        </p:nvSpPr>
        <p:spPr>
          <a:xfrm>
            <a:off x="7473551" y="5686063"/>
            <a:ext cx="1694157" cy="523220"/>
          </a:xfrm>
          <a:prstGeom prst="rect">
            <a:avLst/>
          </a:prstGeom>
          <a:noFill/>
        </p:spPr>
        <p:txBody>
          <a:bodyPr wrap="square">
            <a:spAutoFit/>
          </a:bodyPr>
          <a:lstStyle/>
          <a:p>
            <a:r>
              <a:rPr lang="en-GB" dirty="0">
                <a:hlinkClick r:id="rId4"/>
              </a:rPr>
              <a:t>WVS Transition Readiness Scale</a:t>
            </a:r>
            <a:endParaRPr lang="en-GB" dirty="0"/>
          </a:p>
        </p:txBody>
      </p:sp>
    </p:spTree>
    <p:extLst>
      <p:ext uri="{BB962C8B-B14F-4D97-AF65-F5344CB8AC3E}">
        <p14:creationId xmlns:p14="http://schemas.microsoft.com/office/powerpoint/2010/main" val="407744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2E512-20B7-E78B-6D41-CF10355CE2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095B38-2097-FB2E-4D02-ECEC3382BF5A}"/>
              </a:ext>
            </a:extLst>
          </p:cNvPr>
          <p:cNvSpPr>
            <a:spLocks noGrp="1"/>
          </p:cNvSpPr>
          <p:nvPr>
            <p:ph type="title"/>
          </p:nvPr>
        </p:nvSpPr>
        <p:spPr>
          <a:xfrm>
            <a:off x="1417637" y="-1143000"/>
            <a:ext cx="7269161" cy="1143000"/>
          </a:xfrm>
        </p:spPr>
        <p:txBody>
          <a:bodyPr lIns="91425" tIns="91425" rIns="91425" bIns="91425" anchor="b" anchorCtr="0"/>
          <a:lstStyle/>
          <a:p>
            <a:r>
              <a:rPr lang="en-US" b="1" dirty="0"/>
              <a:t>Timeline for Transition</a:t>
            </a:r>
          </a:p>
        </p:txBody>
      </p:sp>
      <p:sp>
        <p:nvSpPr>
          <p:cNvPr id="3" name="Text Placeholder 2">
            <a:extLst>
              <a:ext uri="{FF2B5EF4-FFF2-40B4-BE49-F238E27FC236}">
                <a16:creationId xmlns:a16="http://schemas.microsoft.com/office/drawing/2014/main" id="{BB169E22-C0B3-B9C1-1B53-260F7FD38056}"/>
              </a:ext>
            </a:extLst>
          </p:cNvPr>
          <p:cNvSpPr>
            <a:spLocks noGrp="1"/>
          </p:cNvSpPr>
          <p:nvPr>
            <p:ph type="body" idx="1"/>
          </p:nvPr>
        </p:nvSpPr>
        <p:spPr>
          <a:xfrm>
            <a:off x="107504" y="1124744"/>
            <a:ext cx="8784976" cy="4857403"/>
          </a:xfrm>
        </p:spPr>
        <p:txBody>
          <a:bodyPr/>
          <a:lstStyle/>
          <a:p>
            <a:pPr marL="203200" indent="0">
              <a:buNone/>
            </a:pPr>
            <a:r>
              <a:rPr lang="en-US" sz="2400" b="1" dirty="0"/>
              <a:t>Suggested transition timeline (Y6-Y7):</a:t>
            </a:r>
            <a:endParaRPr lang="en-US" sz="2400" dirty="0"/>
          </a:p>
          <a:p>
            <a:r>
              <a:rPr lang="en-US" sz="2000" dirty="0">
                <a:solidFill>
                  <a:schemeClr val="bg1"/>
                </a:solidFill>
                <a:highlight>
                  <a:srgbClr val="800000"/>
                </a:highlight>
              </a:rPr>
              <a:t>Starts </a:t>
            </a:r>
            <a:r>
              <a:rPr lang="en-US" sz="2000" b="1" dirty="0">
                <a:solidFill>
                  <a:schemeClr val="bg1"/>
                </a:solidFill>
                <a:highlight>
                  <a:srgbClr val="800000"/>
                </a:highlight>
              </a:rPr>
              <a:t>Year 5 (Summer term)</a:t>
            </a:r>
            <a:r>
              <a:rPr lang="en-US" sz="2000" b="1" dirty="0">
                <a:solidFill>
                  <a:schemeClr val="bg1"/>
                </a:solidFill>
              </a:rPr>
              <a:t>)</a:t>
            </a:r>
            <a:r>
              <a:rPr lang="en-US" sz="2000" dirty="0">
                <a:solidFill>
                  <a:schemeClr val="bg1"/>
                </a:solidFill>
              </a:rPr>
              <a:t> </a:t>
            </a:r>
            <a:r>
              <a:rPr lang="en-US" sz="2000" dirty="0"/>
              <a:t>with early planning. – EHCP Annual Review, EP advice, research settings, assessment of transition readiness and profile of need, pupil voice</a:t>
            </a:r>
          </a:p>
          <a:p>
            <a:pPr marL="203200" indent="0">
              <a:buNone/>
            </a:pPr>
            <a:endParaRPr lang="en-US" sz="500" dirty="0"/>
          </a:p>
          <a:p>
            <a:r>
              <a:rPr lang="en-US" sz="2000" dirty="0">
                <a:solidFill>
                  <a:schemeClr val="bg1"/>
                </a:solidFill>
                <a:highlight>
                  <a:srgbClr val="800000"/>
                </a:highlight>
              </a:rPr>
              <a:t>Continues through </a:t>
            </a:r>
            <a:r>
              <a:rPr lang="en-US" sz="2000" b="1" dirty="0">
                <a:solidFill>
                  <a:schemeClr val="bg1"/>
                </a:solidFill>
                <a:highlight>
                  <a:srgbClr val="800000"/>
                </a:highlight>
              </a:rPr>
              <a:t>Year 6 </a:t>
            </a:r>
            <a:r>
              <a:rPr lang="en-US" sz="2000" dirty="0">
                <a:solidFill>
                  <a:schemeClr val="bg1"/>
                </a:solidFill>
              </a:rPr>
              <a:t> </a:t>
            </a:r>
            <a:r>
              <a:rPr lang="en-US" sz="2000" dirty="0"/>
              <a:t>and included range of transition activities </a:t>
            </a:r>
          </a:p>
          <a:p>
            <a:pPr>
              <a:buFont typeface="Wingdings" panose="05000000000000000000" pitchFamily="2" charset="2"/>
              <a:buChar char="Ø"/>
            </a:pPr>
            <a:r>
              <a:rPr lang="en-US" sz="2000" b="1" dirty="0"/>
              <a:t>Autumn - </a:t>
            </a:r>
            <a:r>
              <a:rPr lang="en-US" sz="2000" dirty="0"/>
              <a:t> attend open evenings, phase transfer application, transition plan, pupil voice, use of PP+ funds</a:t>
            </a:r>
          </a:p>
          <a:p>
            <a:pPr>
              <a:buFont typeface="Wingdings" panose="05000000000000000000" pitchFamily="2" charset="2"/>
              <a:buChar char="Ø"/>
            </a:pPr>
            <a:r>
              <a:rPr lang="en-US" sz="2000" b="1" dirty="0"/>
              <a:t>Spring</a:t>
            </a:r>
            <a:r>
              <a:rPr lang="en-US" sz="2000" dirty="0"/>
              <a:t> – review transition plan, WVS EP drop-in, pupil voice, PP+</a:t>
            </a:r>
          </a:p>
          <a:p>
            <a:pPr>
              <a:buFont typeface="Wingdings" panose="05000000000000000000" pitchFamily="2" charset="2"/>
              <a:buChar char="Ø"/>
            </a:pPr>
            <a:r>
              <a:rPr lang="en-US" sz="2000" b="1" dirty="0"/>
              <a:t>Summer</a:t>
            </a:r>
            <a:r>
              <a:rPr lang="en-US" sz="2000" dirty="0"/>
              <a:t> – contact with setting, share key dates (PEP/CLA review), receiving school DT to attend Summer Term PEP, update assessment of transition readiness, extra visits, pupil voice, and </a:t>
            </a:r>
            <a:r>
              <a:rPr lang="en-US" sz="2000" b="1" u="sng" dirty="0" err="1">
                <a:solidFill>
                  <a:schemeClr val="accent2">
                    <a:lumMod val="75000"/>
                  </a:schemeClr>
                </a:solidFill>
              </a:rPr>
              <a:t>personalised</a:t>
            </a:r>
            <a:r>
              <a:rPr lang="en-US" sz="2000" b="1" u="sng" dirty="0">
                <a:solidFill>
                  <a:schemeClr val="accent2">
                    <a:lumMod val="75000"/>
                  </a:schemeClr>
                </a:solidFill>
              </a:rPr>
              <a:t> support</a:t>
            </a:r>
            <a:r>
              <a:rPr lang="en-US" sz="2000" dirty="0">
                <a:solidFill>
                  <a:srgbClr val="C00000"/>
                </a:solidFill>
              </a:rPr>
              <a:t>.</a:t>
            </a:r>
          </a:p>
          <a:p>
            <a:pPr marL="203200" indent="0">
              <a:buNone/>
            </a:pPr>
            <a:endParaRPr lang="en-US" sz="500" dirty="0"/>
          </a:p>
          <a:p>
            <a:r>
              <a:rPr lang="en-US" sz="2000" dirty="0">
                <a:solidFill>
                  <a:schemeClr val="bg1"/>
                </a:solidFill>
                <a:highlight>
                  <a:srgbClr val="800000"/>
                </a:highlight>
              </a:rPr>
              <a:t>Reviewed in </a:t>
            </a:r>
            <a:r>
              <a:rPr lang="en-US" sz="2000" b="1" dirty="0">
                <a:solidFill>
                  <a:schemeClr val="bg1"/>
                </a:solidFill>
                <a:highlight>
                  <a:srgbClr val="800000"/>
                </a:highlight>
              </a:rPr>
              <a:t>Year 7 </a:t>
            </a:r>
            <a:r>
              <a:rPr lang="en-US" sz="2000" b="1" dirty="0"/>
              <a:t>- </a:t>
            </a:r>
            <a:r>
              <a:rPr lang="en-US" sz="2000" dirty="0"/>
              <a:t>PEP meetings to monitor progress – transition PEP with 20 days,  information sharing with carers, pastoral support from key person,  review transition plan, pupil voice, Pupil Profile shared with staff</a:t>
            </a:r>
          </a:p>
          <a:p>
            <a:endParaRPr lang="en-US" sz="2400" dirty="0"/>
          </a:p>
        </p:txBody>
      </p:sp>
      <p:sp>
        <p:nvSpPr>
          <p:cNvPr id="4" name="TextBox 3">
            <a:extLst>
              <a:ext uri="{FF2B5EF4-FFF2-40B4-BE49-F238E27FC236}">
                <a16:creationId xmlns:a16="http://schemas.microsoft.com/office/drawing/2014/main" id="{8FEC665E-FD05-73AC-AD43-EDCC357D0F2F}"/>
              </a:ext>
            </a:extLst>
          </p:cNvPr>
          <p:cNvSpPr txBox="1"/>
          <p:nvPr/>
        </p:nvSpPr>
        <p:spPr>
          <a:xfrm>
            <a:off x="251520" y="622429"/>
            <a:ext cx="9144000" cy="646331"/>
          </a:xfrm>
          <a:prstGeom prst="rect">
            <a:avLst/>
          </a:prstGeom>
          <a:noFill/>
        </p:spPr>
        <p:txBody>
          <a:bodyPr wrap="square">
            <a:spAutoFit/>
          </a:bodyPr>
          <a:lstStyle/>
          <a:p>
            <a:r>
              <a:rPr lang="en-US" sz="3600" b="1" dirty="0"/>
              <a:t>Timeline for Transition</a:t>
            </a:r>
          </a:p>
        </p:txBody>
      </p:sp>
    </p:spTree>
    <p:extLst>
      <p:ext uri="{BB962C8B-B14F-4D97-AF65-F5344CB8AC3E}">
        <p14:creationId xmlns:p14="http://schemas.microsoft.com/office/powerpoint/2010/main" val="2564645559"/>
      </p:ext>
    </p:extLst>
  </p:cSld>
  <p:clrMapOvr>
    <a:masterClrMapping/>
  </p:clrMapOvr>
</p:sld>
</file>

<file path=ppt/theme/theme1.xml><?xml version="1.0" encoding="utf-8"?>
<a:theme xmlns:a="http://schemas.openxmlformats.org/drawingml/2006/main" name="pres6">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WCCColumns" ma:contentTypeID="0x010100E020779D2D1DE84296B97477F853117C00464673AA61C3DA45A6059937BCE5D52D" ma:contentTypeVersion="11" ma:contentTypeDescription="" ma:contentTypeScope="" ma:versionID="27bebd47a9d4d05089cab070e839566f">
  <xsd:schema xmlns:xsd="http://www.w3.org/2001/XMLSchema" xmlns:xs="http://www.w3.org/2001/XMLSchema" xmlns:p="http://schemas.microsoft.com/office/2006/metadata/properties" xmlns:ns2="8394a309-b766-4598-9079-5c90de564ad1" xmlns:ns3="1013bc89-e9f8-443a-8537-447806ae4d56" xmlns:ns4="70e987a4-ac28-43c9-8eb1-226a9a966c6e" targetNamespace="http://schemas.microsoft.com/office/2006/metadata/properties" ma:root="true" ma:fieldsID="876f54440eacb68e2b7597cfbbf87e86" ns2:_="" ns3:_="" ns4:_="">
    <xsd:import namespace="8394a309-b766-4598-9079-5c90de564ad1"/>
    <xsd:import namespace="1013bc89-e9f8-443a-8537-447806ae4d56"/>
    <xsd:import namespace="70e987a4-ac28-43c9-8eb1-226a9a966c6e"/>
    <xsd:element name="properties">
      <xsd:complexType>
        <xsd:sequence>
          <xsd:element name="documentManagement">
            <xsd:complexType>
              <xsd:all>
                <xsd:element ref="ns2:Business_x0020_Owner" minOccurs="0"/>
                <xsd:element ref="ns2:Review_x0020_Date" minOccurs="0"/>
                <xsd:element ref="ns2:Expiry_x0020_Date" minOccurs="0"/>
                <xsd:element ref="ns2:TaxCatchAllLabel" minOccurs="0"/>
                <xsd:element ref="ns2:TaxCatchAll" minOccurs="0"/>
                <xsd:element ref="ns2:h391b686c5a84dee911dc68cf1190ef4" minOccurs="0"/>
                <xsd:element ref="ns2:c4cdf6570482439b9c7b96f392c8a60b" minOccurs="0"/>
                <xsd:element ref="ns2:fab78a9ee9a9424792d764e9cb1998f2" minOccurs="0"/>
                <xsd:element ref="ns2:b96b2eea7c864110b50d4689788c735e" minOccurs="0"/>
                <xsd:element ref="ns2:l0a21930db29477aacff9255782f9a52" minOccurs="0"/>
                <xsd:element ref="ns3:f4ffc26c633c44a18c01b1c5231eec42" minOccurs="0"/>
                <xsd:element ref="ns4:SharedWithUsers" minOccurs="0"/>
                <xsd:element ref="ns4:SharedWithDetails"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94a309-b766-4598-9079-5c90de564ad1" elementFormDefault="qualified">
    <xsd:import namespace="http://schemas.microsoft.com/office/2006/documentManagement/types"/>
    <xsd:import namespace="http://schemas.microsoft.com/office/infopath/2007/PartnerControls"/>
    <xsd:element name="Business_x0020_Owner" ma:index="3" nillable="true" ma:displayName="Business Owner" ma:list="UserInfo" ma:SharePointGroup="0" ma:internalName="Business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view_x0020_Date" ma:index="4" nillable="true" ma:displayName="Review Date" ma:format="DateOnly" ma:internalName="Review_x0020_Date">
      <xsd:simpleType>
        <xsd:restriction base="dms:DateTime"/>
      </xsd:simpleType>
    </xsd:element>
    <xsd:element name="Expiry_x0020_Date" ma:index="5" nillable="true" ma:displayName="Expiry Date" ma:format="DateOnly" ma:internalName="Expiry_x0020_Date">
      <xsd:simpleType>
        <xsd:restriction base="dms:DateTime"/>
      </xsd:simpleType>
    </xsd:element>
    <xsd:element name="TaxCatchAllLabel" ma:index="10" nillable="true" ma:displayName="Taxonomy Catch All Column1" ma:description="" ma:hidden="true" ma:list="{0feaa9f6-1717-4de4-988e-60dfde7d77bd}" ma:internalName="TaxCatchAllLabel" ma:readOnly="true" ma:showField="CatchAllDataLabel" ma:web="8394a309-b766-4598-9079-5c90de564ad1">
      <xsd:complexType>
        <xsd:complexContent>
          <xsd:extension base="dms:MultiChoiceLookup">
            <xsd:sequence>
              <xsd:element name="Value" type="dms:Lookup" maxOccurs="unbounded" minOccurs="0" nillable="true"/>
            </xsd:sequence>
          </xsd:extension>
        </xsd:complexContent>
      </xsd:complexType>
    </xsd:element>
    <xsd:element name="TaxCatchAll" ma:index="11" nillable="true" ma:displayName="Taxonomy Catch All Column" ma:description="" ma:hidden="true" ma:list="{0feaa9f6-1717-4de4-988e-60dfde7d77bd}" ma:internalName="TaxCatchAll" ma:showField="CatchAllData" ma:web="8394a309-b766-4598-9079-5c90de564ad1">
      <xsd:complexType>
        <xsd:complexContent>
          <xsd:extension base="dms:MultiChoiceLookup">
            <xsd:sequence>
              <xsd:element name="Value" type="dms:Lookup" maxOccurs="unbounded" minOccurs="0" nillable="true"/>
            </xsd:sequence>
          </xsd:extension>
        </xsd:complexContent>
      </xsd:complexType>
    </xsd:element>
    <xsd:element name="h391b686c5a84dee911dc68cf1190ef4" ma:index="13" nillable="true" ma:taxonomy="true" ma:internalName="h391b686c5a84dee911dc68cf1190ef4" ma:taxonomyFieldName="Directorate" ma:displayName="Directorate" ma:default="" ma:fieldId="{1391b686-c5a8-4dee-911d-c68cf1190ef4}" ma:taxonomyMulti="true" ma:sspId="69055dc2-26ad-43de-a66d-de702ec6dd99" ma:termSetId="16a7a577-1eee-4d6d-8ed9-a58880da326d" ma:anchorId="00000000-0000-0000-0000-000000000000" ma:open="false" ma:isKeyword="false">
      <xsd:complexType>
        <xsd:sequence>
          <xsd:element ref="pc:Terms" minOccurs="0" maxOccurs="1"/>
        </xsd:sequence>
      </xsd:complexType>
    </xsd:element>
    <xsd:element name="c4cdf6570482439b9c7b96f392c8a60b" ma:index="14" nillable="true" ma:taxonomy="true" ma:internalName="c4cdf6570482439b9c7b96f392c8a60b" ma:taxonomyFieldName="Audience1" ma:displayName="Audience" ma:default="" ma:fieldId="{c4cdf657-0482-439b-9c7b-96f392c8a60b}" ma:sspId="69055dc2-26ad-43de-a66d-de702ec6dd99" ma:termSetId="70c80303-2b48-4a78-beae-42873756bf65" ma:anchorId="00000000-0000-0000-0000-000000000000" ma:open="false" ma:isKeyword="false">
      <xsd:complexType>
        <xsd:sequence>
          <xsd:element ref="pc:Terms" minOccurs="0" maxOccurs="1"/>
        </xsd:sequence>
      </xsd:complexType>
    </xsd:element>
    <xsd:element name="fab78a9ee9a9424792d764e9cb1998f2" ma:index="15" nillable="true" ma:taxonomy="true" ma:internalName="fab78a9ee9a9424792d764e9cb1998f2" ma:taxonomyFieldName="Doc_x0020_Type" ma:displayName="Doc Type" ma:default="" ma:fieldId="{fab78a9e-e9a9-4247-92d7-64e9cb1998f2}" ma:sspId="69055dc2-26ad-43de-a66d-de702ec6dd99" ma:termSetId="889f3434-4809-4fd7-b63b-93a228e72cda" ma:anchorId="00000000-0000-0000-0000-000000000000" ma:open="false" ma:isKeyword="false">
      <xsd:complexType>
        <xsd:sequence>
          <xsd:element ref="pc:Terms" minOccurs="0" maxOccurs="1"/>
        </xsd:sequence>
      </xsd:complexType>
    </xsd:element>
    <xsd:element name="b96b2eea7c864110b50d4689788c735e" ma:index="18" nillable="true" ma:taxonomy="true" ma:internalName="b96b2eea7c864110b50d4689788c735e" ma:taxonomyFieldName="GlobalContentGroup" ma:displayName="GlobalContentGroup" ma:default="1;#CoreSection|0ab7bdd1-1d0e-4fa2-a235-2682401e7929" ma:fieldId="{b96b2eea-7c86-4110-b50d-4689788c735e}" ma:sspId="69055dc2-26ad-43de-a66d-de702ec6dd99" ma:termSetId="2c009ba2-29fb-40b3-af82-e58de27b00aa" ma:anchorId="00000000-0000-0000-0000-000000000000" ma:open="false" ma:isKeyword="false">
      <xsd:complexType>
        <xsd:sequence>
          <xsd:element ref="pc:Terms" minOccurs="0" maxOccurs="1"/>
        </xsd:sequence>
      </xsd:complexType>
    </xsd:element>
    <xsd:element name="l0a21930db29477aacff9255782f9a52" ma:index="20" nillable="true" ma:taxonomy="true" ma:internalName="l0a21930db29477aacff9255782f9a52" ma:taxonomyFieldName="WCC_x0020_Sections" ma:displayName="GlobalNavArea" ma:default="2;#Core Business|d570191a-953a-4de5-b0c7-cf484b96b14f" ma:fieldId="{50a21930-db29-477a-acff-9255782f9a52}" ma:taxonomyMulti="true" ma:sspId="69055dc2-26ad-43de-a66d-de702ec6dd99" ma:termSetId="62a3246a-01ff-4265-bd54-cd22e02d4f7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013bc89-e9f8-443a-8537-447806ae4d56" elementFormDefault="qualified">
    <xsd:import namespace="http://schemas.microsoft.com/office/2006/documentManagement/types"/>
    <xsd:import namespace="http://schemas.microsoft.com/office/infopath/2007/PartnerControls"/>
    <xsd:element name="f4ffc26c633c44a18c01b1c5231eec42" ma:index="24" nillable="true" ma:taxonomy="true" ma:internalName="f4ffc26c633c44a18c01b1c5231eec42" ma:taxonomyFieldName="Secondary_x0020_Term" ma:displayName="Secondary Term" ma:default="" ma:fieldId="{f4ffc26c-633c-44a1-8c01-b1c5231eec42}" ma:taxonomyMulti="true" ma:sspId="69055dc2-26ad-43de-a66d-de702ec6dd99" ma:termSetId="4f6a0d6f-1ee3-4355-babb-d9a1b32c3de5" ma:anchorId="00000000-0000-0000-0000-000000000000" ma:open="false" ma:isKeyword="false">
      <xsd:complexType>
        <xsd:sequence>
          <xsd:element ref="pc:Terms" minOccurs="0" maxOccurs="1"/>
        </xsd:sequence>
      </xsd:complexType>
    </xsd:element>
    <xsd:element name="MediaServiceMetadata" ma:index="27" nillable="true" ma:displayName="MediaServiceMetadata" ma:description="" ma:hidden="true" ma:internalName="MediaServiceMetadata" ma:readOnly="true">
      <xsd:simpleType>
        <xsd:restriction base="dms:Note"/>
      </xsd:simpleType>
    </xsd:element>
    <xsd:element name="MediaServiceFastMetadata" ma:index="28" nillable="true" ma:displayName="MediaServiceFastMetadata" ma:description="" ma:hidden="true" ma:internalName="MediaServiceFastMetadata" ma:readOnly="true">
      <xsd:simpleType>
        <xsd:restriction base="dms:Note"/>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e987a4-ac28-43c9-8eb1-226a9a966c6e" elementFormDefault="qualified">
    <xsd:import namespace="http://schemas.microsoft.com/office/2006/documentManagement/types"/>
    <xsd:import namespace="http://schemas.microsoft.com/office/infopath/2007/PartnerControls"/>
    <xsd:element name="SharedWithUsers" ma:index="2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usiness_x0020_Owner xmlns="8394a309-b766-4598-9079-5c90de564ad1">
      <UserInfo>
        <DisplayName/>
        <AccountId xsi:nil="true"/>
        <AccountType/>
      </UserInfo>
    </Business_x0020_Owner>
    <h391b686c5a84dee911dc68cf1190ef4 xmlns="8394a309-b766-4598-9079-5c90de564ad1">
      <Terms xmlns="http://schemas.microsoft.com/office/infopath/2007/PartnerControls"/>
    </h391b686c5a84dee911dc68cf1190ef4>
    <b96b2eea7c864110b50d4689788c735e xmlns="8394a309-b766-4598-9079-5c90de564ad1">
      <Terms xmlns="http://schemas.microsoft.com/office/infopath/2007/PartnerControls">
        <TermInfo xmlns="http://schemas.microsoft.com/office/infopath/2007/PartnerControls">
          <TermName xmlns="http://schemas.microsoft.com/office/infopath/2007/PartnerControls">CoreSection</TermName>
          <TermId xmlns="http://schemas.microsoft.com/office/infopath/2007/PartnerControls">0ab7bdd1-1d0e-4fa2-a235-2682401e7929</TermId>
        </TermInfo>
      </Terms>
    </b96b2eea7c864110b50d4689788c735e>
    <Expiry_x0020_Date xmlns="8394a309-b766-4598-9079-5c90de564ad1" xsi:nil="true"/>
    <Review_x0020_Date xmlns="8394a309-b766-4598-9079-5c90de564ad1" xsi:nil="true"/>
    <l0a21930db29477aacff9255782f9a52 xmlns="8394a309-b766-4598-9079-5c90de564ad1">
      <Terms xmlns="http://schemas.microsoft.com/office/infopath/2007/PartnerControls">
        <TermInfo xmlns="http://schemas.microsoft.com/office/infopath/2007/PartnerControls">
          <TermName xmlns="http://schemas.microsoft.com/office/infopath/2007/PartnerControls">Content and Communications</TermName>
          <TermId xmlns="http://schemas.microsoft.com/office/infopath/2007/PartnerControls">32b66cdb-b967-4985-a1b8-11226f209114</TermId>
        </TermInfo>
      </Terms>
    </l0a21930db29477aacff9255782f9a52>
    <f4ffc26c633c44a18c01b1c5231eec42 xmlns="1013bc89-e9f8-443a-8537-447806ae4d56">
      <Terms xmlns="http://schemas.microsoft.com/office/infopath/2007/PartnerControls">
        <TermInfo xmlns="http://schemas.microsoft.com/office/infopath/2007/PartnerControls">
          <TermName xmlns="http://schemas.microsoft.com/office/infopath/2007/PartnerControls">Accessibility</TermName>
          <TermId xmlns="http://schemas.microsoft.com/office/infopath/2007/PartnerControls">51ad912b-54fe-45e1-9045-9715435c73d2</TermId>
        </TermInfo>
      </Terms>
    </f4ffc26c633c44a18c01b1c5231eec42>
    <fab78a9ee9a9424792d764e9cb1998f2 xmlns="8394a309-b766-4598-9079-5c90de564ad1">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ae2dcda5-eacc-4f69-80bd-5dabdb504235</TermId>
        </TermInfo>
      </Terms>
    </fab78a9ee9a9424792d764e9cb1998f2>
    <TaxCatchAll xmlns="8394a309-b766-4598-9079-5c90de564ad1">
      <Value>6</Value>
      <Value>248</Value>
      <Value>149</Value>
      <Value>1</Value>
    </TaxCatchAll>
    <c4cdf6570482439b9c7b96f392c8a60b xmlns="8394a309-b766-4598-9079-5c90de564ad1">
      <Terms xmlns="http://schemas.microsoft.com/office/infopath/2007/PartnerControls"/>
    </c4cdf6570482439b9c7b96f392c8a60b>
  </documentManagement>
</p:properties>
</file>

<file path=customXml/itemProps1.xml><?xml version="1.0" encoding="utf-8"?>
<ds:datastoreItem xmlns:ds="http://schemas.openxmlformats.org/officeDocument/2006/customXml" ds:itemID="{BB8A366E-370B-4FDA-8AB1-A36AB7928814}">
  <ds:schemaRefs>
    <ds:schemaRef ds:uri="http://schemas.microsoft.com/sharepoint/v3/contenttype/forms"/>
  </ds:schemaRefs>
</ds:datastoreItem>
</file>

<file path=customXml/itemProps2.xml><?xml version="1.0" encoding="utf-8"?>
<ds:datastoreItem xmlns:ds="http://schemas.openxmlformats.org/officeDocument/2006/customXml" ds:itemID="{A04B41C0-9BEC-4A73-9F26-25F64B28E6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94a309-b766-4598-9079-5c90de564ad1"/>
    <ds:schemaRef ds:uri="1013bc89-e9f8-443a-8537-447806ae4d56"/>
    <ds:schemaRef ds:uri="70e987a4-ac28-43c9-8eb1-226a9a966c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45BA05-CFD6-4138-9FDD-9F7443B4E379}">
  <ds:schemaRefs>
    <ds:schemaRef ds:uri="1013bc89-e9f8-443a-8537-447806ae4d56"/>
    <ds:schemaRef ds:uri="70e987a4-ac28-43c9-8eb1-226a9a966c6e"/>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 ds:uri="8394a309-b766-4598-9079-5c90de564ad1"/>
    <ds:schemaRef ds:uri="http://schemas.openxmlformats.org/package/2006/metadata/core-properti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11570</TotalTime>
  <Words>3545</Words>
  <Application>Microsoft Office PowerPoint</Application>
  <PresentationFormat>On-screen Show (4:3)</PresentationFormat>
  <Paragraphs>283</Paragraphs>
  <Slides>39</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Aptos</vt:lpstr>
      <vt:lpstr>Arial</vt:lpstr>
      <vt:lpstr>Calibri</vt:lpstr>
      <vt:lpstr>Symbol</vt:lpstr>
      <vt:lpstr>Wingdings</vt:lpstr>
      <vt:lpstr>pres6</vt:lpstr>
      <vt:lpstr> Designated Teacher  Updates and Guidance Session Spring  2026 </vt:lpstr>
      <vt:lpstr>Agenda</vt:lpstr>
      <vt:lpstr>Transition Guidance   Supporting successful school transitions  for vulnerable pupils  Rachel Reed Learning Advocate – Worcestershire Virtual School</vt:lpstr>
      <vt:lpstr>Transition Guidance</vt:lpstr>
      <vt:lpstr>Why Transitions Can Be Difficult </vt:lpstr>
      <vt:lpstr>What Research Shows</vt:lpstr>
      <vt:lpstr>Transition Planning</vt:lpstr>
      <vt:lpstr>Readiness for Transition</vt:lpstr>
      <vt:lpstr>Timeline for Transition</vt:lpstr>
      <vt:lpstr>Useful Resources</vt:lpstr>
      <vt:lpstr>Key Takeaways for Supporting Successful Transitions</vt:lpstr>
      <vt:lpstr>SEND Update  Mary Williams Learning Advocate –SEND  lead   Worcestershire Virtual School</vt:lpstr>
      <vt:lpstr>DfE SEND reforms – White Paper</vt:lpstr>
      <vt:lpstr>White Paper on SEND reform 23/02/2026</vt:lpstr>
      <vt:lpstr>Experts at Hand </vt:lpstr>
      <vt:lpstr>Support will be organised across two additional layers of support  </vt:lpstr>
      <vt:lpstr>Code Of Practice</vt:lpstr>
      <vt:lpstr>Layers of support</vt:lpstr>
      <vt:lpstr>Safeguarding Update  Sadie Holloway Learning Advocate –DSL  Worcestershire Virtual School</vt:lpstr>
      <vt:lpstr>The rising threat of ‘Com Networks’ </vt:lpstr>
      <vt:lpstr>The rising threat of ‘Com Networks’ 2</vt:lpstr>
      <vt:lpstr>WM Police ‘Com Network’ Briefings</vt:lpstr>
      <vt:lpstr>Get Safe Training  and Support</vt:lpstr>
      <vt:lpstr>Get Safe consultation sessions</vt:lpstr>
      <vt:lpstr>Training Opportunity</vt:lpstr>
      <vt:lpstr>Child Friendly Recording</vt:lpstr>
      <vt:lpstr>What is Child Friendly Recording?</vt:lpstr>
      <vt:lpstr>Why Child Friendly Recording Matters</vt:lpstr>
      <vt:lpstr>Child/young person friendly recording</vt:lpstr>
      <vt:lpstr>Check: Before You Write in a PEP </vt:lpstr>
      <vt:lpstr>Implications for DTs when writing PEPs </vt:lpstr>
      <vt:lpstr>Kerry Lawrence</vt:lpstr>
      <vt:lpstr>PEP updates, WVS notices, Any questions?  Rachel Reed Learning Advocate – Worcestershire Virtual School</vt:lpstr>
      <vt:lpstr>Virtual School /PEP Updates</vt:lpstr>
      <vt:lpstr>Worcestershire Virtual School is pleased to share an exciting opportunity available to Children Looked After and Previously Looked After young people aged 8–16 years.</vt:lpstr>
      <vt:lpstr>Celebrating World Book Day &amp; World Theatre Day </vt:lpstr>
      <vt:lpstr>Designated Teacher  Updates and Guidance Session Summer  2026     Tuesday 7th July @ 1.30 or 3.30pm </vt:lpstr>
      <vt:lpstr>Q and 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Accessible Template PowerPoint</dc:title>
  <dc:creator>Stevens, Jo</dc:creator>
  <cp:lastModifiedBy>Smith, Lucy</cp:lastModifiedBy>
  <cp:revision>49</cp:revision>
  <dcterms:modified xsi:type="dcterms:W3CDTF">2026-03-31T09:32:50Z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0x010100E020779D2D1DE84296B97477F853117C00464673AA61C3DA45A6059937BCE5D52D</vt:lpwstr>
  </property>
  <property fmtid="{D5CDD505-2E9C-101B-9397-08002B2CF9AE}" pid="3" name="GlobalContentGroup">
    <vt:lpwstr>1;#CoreSection|0ab7bdd1-1d0e-4fa2-a235-2682401e7929</vt:lpwstr>
  </property>
  <property fmtid="{D5CDD505-2E9C-101B-9397-08002B2CF9AE}" pid="4" name="Audience1">
    <vt:lpwstr/>
  </property>
  <property fmtid="{D5CDD505-2E9C-101B-9397-08002B2CF9AE}" pid="5" name="Directorate">
    <vt:lpwstr/>
  </property>
  <property fmtid="{D5CDD505-2E9C-101B-9397-08002B2CF9AE}" pid="6" name="Doc Type">
    <vt:lpwstr>6;#Template|ae2dcda5-eacc-4f69-80bd-5dabdb504235</vt:lpwstr>
  </property>
  <property fmtid="{D5CDD505-2E9C-101B-9397-08002B2CF9AE}" pid="7" name="Secondary Term">
    <vt:lpwstr>248;#Accessibility|51ad912b-54fe-45e1-9045-9715435c73d2</vt:lpwstr>
  </property>
  <property fmtid="{D5CDD505-2E9C-101B-9397-08002B2CF9AE}" pid="8" name="WCC Sections">
    <vt:lpwstr>149;#Content and Communications|32b66cdb-b967-4985-a1b8-11226f209114</vt:lpwstr>
  </property>
</Properties>
</file>